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DBA88988.xml" ContentType="application/vnd.ms-powerpoint.comments+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0_3201CBD8.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57" r:id="rId2"/>
    <p:sldId id="259" r:id="rId3"/>
    <p:sldId id="258" r:id="rId4"/>
    <p:sldId id="256" r:id="rId5"/>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88" userDrawn="1">
          <p15:clr>
            <a:srgbClr val="A4A3A4"/>
          </p15:clr>
        </p15:guide>
        <p15:guide id="2" pos="138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610418-20CC-84DC-8B29-801D48CEC5B6}" name="Davis, Alexis C." initials="DC" userId="S::davisa2@ufl.edu::c731732b-5df7-481d-bfef-252b28422502" providerId="AD"/>
  <p188:author id="{2E070356-3F77-5064-7631-FE8B4C62A19F}" name="Guest User" initials="GU" userId="S::urn:spo:anon#c6751e7788ce6c48f3aec967f9be1af4d3e79c6b526515929f2205b383c40d28::" providerId="AD"/>
  <p188:author id="{8468949B-4B68-19FB-7284-015B18C8807B}" name="Guest User" initials="GU" userId="S::urn:spo:anon#1505d8c0a6d1b41c1259af78ad926ac3df36bf0d775151f5bfd0b8cb8e2aaef5::" providerId="AD"/>
  <p188:author id="{19D542EF-8510-2F2D-F598-C0901C96E3A8}" name="Rozet, Alice M." initials="RM" userId="S::arozet@ufl.edu::54eb69e0-d99b-4b42-98ce-976f2acbed0e" providerId="AD"/>
  <p188:author id="{4B358DF7-D32D-C4F9-8D34-FD76C44D9A85}" name="Previlon, Wilermine E." initials="WP" userId="S::wprevilon@ufl.edu::a5e8e2cb-a751-46ae-9220-cb828bed01f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F93D3"/>
    <a:srgbClr val="4976C7"/>
    <a:srgbClr val="BAA34E"/>
    <a:srgbClr val="968F72"/>
    <a:srgbClr val="E1B0A9"/>
    <a:srgbClr val="9B4135"/>
    <a:srgbClr val="97371D"/>
    <a:srgbClr val="8AB17D"/>
    <a:srgbClr val="C1594B"/>
    <a:srgbClr val="DD6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0760E0-C29E-37A7-2942-592B4A9DA8D5}" v="1" dt="2024-05-15T15:29:57.960"/>
    <p1510:client id="{4CC8AB7E-CE9E-8633-92B2-B0F6A48034B3}" v="36" dt="2024-05-13T19:47:38.390"/>
    <p1510:client id="{952D3E04-FB1C-4DEE-B5C7-D1CF42D2FA38}" v="10" dt="2024-05-13T19:50:52.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 d="100"/>
          <a:sy n="20" d="100"/>
        </p:scale>
        <p:origin x="420" y="-424"/>
      </p:cViewPr>
      <p:guideLst>
        <p:guide orient="horz" pos="10488"/>
        <p:guide pos="138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omments/modernComment_100_3201CBD8.xml><?xml version="1.0" encoding="utf-8"?>
<p188:cmLst xmlns:a="http://schemas.openxmlformats.org/drawingml/2006/main" xmlns:r="http://schemas.openxmlformats.org/officeDocument/2006/relationships" xmlns:p188="http://schemas.microsoft.com/office/powerpoint/2018/8/main">
  <p188:cm id="{737DD0E5-0A68-44F5-9181-0990099305FD}" authorId="{C8610418-20CC-84DC-8B29-801D48CEC5B6}" created="2024-02-12T21:38:46.108">
    <ac:txMkLst xmlns:ac="http://schemas.microsoft.com/office/drawing/2013/main/command">
      <pc:docMk xmlns:pc="http://schemas.microsoft.com/office/powerpoint/2013/main/command"/>
      <pc:sldMk xmlns:pc="http://schemas.microsoft.com/office/powerpoint/2013/main/command" cId="838978520" sldId="256"/>
      <ac:spMk id="38" creationId="{FBBCE65E-870D-38F9-F603-DBB4CC4D8B2C}"/>
      <ac:txMk cp="730" len="398">
        <ac:context len="1129" hash="3632057258"/>
      </ac:txMk>
    </ac:txMkLst>
    <p188:pos x="8651630" y="7040240"/>
    <p188:txBody>
      <a:bodyPr/>
      <a:lstStyle/>
      <a:p>
        <a:r>
          <a:rPr lang="en-US"/>
          <a:t>There's a separate section covering experiments--was this intended? </a:t>
        </a:r>
      </a:p>
    </p188:txBody>
  </p188:cm>
  <p188:cm id="{7709008D-6BB3-4232-BBDB-5D61D140BB17}" authorId="{2E070356-3F77-5064-7631-FE8B4C62A19F}" created="2024-02-12T21:40:23.080">
    <ac:txMkLst xmlns:ac="http://schemas.microsoft.com/office/drawing/2013/main/command">
      <pc:docMk xmlns:pc="http://schemas.microsoft.com/office/powerpoint/2013/main/command"/>
      <pc:sldMk xmlns:pc="http://schemas.microsoft.com/office/powerpoint/2013/main/command" cId="838978520" sldId="256"/>
      <ac:spMk id="7" creationId="{DA765569-703F-2F7E-DBBC-B816661B6CB0}"/>
      <ac:txMk cp="0" len="7">
        <ac:context len="8" hash="1094975635"/>
      </ac:txMk>
    </ac:txMkLst>
    <p188:pos x="2686444" y="794582"/>
    <p188:replyLst>
      <p188:reply id="{9C753A0B-B3B1-4300-A642-04CFEF6562E4}" authorId="{2E070356-3F77-5064-7631-FE8B4C62A19F}" created="2024-02-12T21:41:22.926">
        <p188:txBody>
          <a:bodyPr/>
          <a:lstStyle/>
          <a:p>
            <a:r>
              <a:rPr lang="en-US"/>
              <a:t>Department of English Language and Linguistics, Institute of English and American Studies, Faculty of Arts and Humanities, Heinrich Heine University Düsseldorf</a:t>
            </a:r>
          </a:p>
        </p188:txBody>
      </p188:reply>
      <p188:reply id="{6B9F8CD0-4FAF-4613-A021-70F8226F9076}" authorId="{4B358DF7-D32D-C4F9-8D34-FD76C44D9A85}" created="2024-02-13T14:05:07.510">
        <p188:txBody>
          <a:bodyPr/>
          <a:lstStyle/>
          <a:p>
            <a:r>
              <a:rPr lang="en-US"/>
              <a:t>What was the order of authors again?</a:t>
            </a:r>
          </a:p>
        </p188:txBody>
      </p188:reply>
    </p188:replyLst>
    <p188:txBody>
      <a:bodyPr/>
      <a:lstStyle/>
      <a:p>
        <a:r>
          <a:rPr lang="en-US"/>
          <a:t>Three rows: Names, Affiliation and Emails. Connect Name, affiliation and Emails with superscripts.</a:t>
        </a:r>
      </a:p>
    </p188:txBody>
  </p188:cm>
  <p188:cm id="{82787207-FFEF-40F4-8984-03395AAC0B21}" authorId="{C8610418-20CC-84DC-8B29-801D48CEC5B6}" created="2024-02-12T21:44:38.621">
    <ac:deMkLst xmlns:ac="http://schemas.microsoft.com/office/drawing/2013/main/command">
      <pc:docMk xmlns:pc="http://schemas.microsoft.com/office/powerpoint/2013/main/command"/>
      <pc:sldMk xmlns:pc="http://schemas.microsoft.com/office/powerpoint/2013/main/command" cId="838978520" sldId="256"/>
      <ac:grpSpMk id="37" creationId="{4F9E05ED-DDB4-418F-C809-66664990F194}"/>
    </ac:deMkLst>
    <p188:txBody>
      <a:bodyPr/>
      <a:lstStyle/>
      <a:p>
        <a:r>
          <a:rPr lang="en-US"/>
          <a:t>Would suggest arrows for the workflow chart rather than numbers (and align the boxes neatly)! -- Different background color as well, it's a bit dark!</a:t>
        </a:r>
      </a:p>
    </p188:txBody>
  </p188:cm>
  <p188:cm id="{C629B8DD-54C6-42EF-96E7-F339D837CE3E}" authorId="{19D542EF-8510-2F2D-F598-C0901C96E3A8}" created="2024-02-13T17:04:40.574">
    <ac:deMkLst xmlns:ac="http://schemas.microsoft.com/office/drawing/2013/main/command">
      <pc:docMk xmlns:pc="http://schemas.microsoft.com/office/powerpoint/2013/main/command"/>
      <pc:sldMk xmlns:pc="http://schemas.microsoft.com/office/powerpoint/2013/main/command" cId="838978520" sldId="256"/>
      <ac:spMk id="82" creationId="{568D3390-9C0E-1493-F915-935E7F18315D}"/>
    </ac:deMkLst>
    <p188:txBody>
      <a:bodyPr/>
      <a:lstStyle/>
      <a:p>
        <a:r>
          <a:rPr lang="en-US"/>
          <a:t>Could also add the use of stratified k folds to address imbalanced data (which made sure that each train/test split had the same habitual/nonhabitual ratio as the overall data)</a:t>
        </a:r>
      </a:p>
    </p188:txBody>
  </p188:cm>
</p188:cmLst>
</file>

<file path=ppt/comments/modernComment_101_DBA88988.xml><?xml version="1.0" encoding="utf-8"?>
<p188:cmLst xmlns:a="http://schemas.openxmlformats.org/drawingml/2006/main" xmlns:r="http://schemas.openxmlformats.org/officeDocument/2006/relationships" xmlns:p188="http://schemas.microsoft.com/office/powerpoint/2018/8/main">
  <p188:cm id="{12D09EDD-87D0-4949-91A9-F498A7D3DA83}" authorId="{8468949B-4B68-19FB-7284-015B18C8807B}" status="resolved" created="2024-02-14T20:32:03.818" complete="100000">
    <ac:txMkLst xmlns:ac="http://schemas.microsoft.com/office/drawing/2013/main/command">
      <pc:docMk xmlns:pc="http://schemas.microsoft.com/office/powerpoint/2013/main/command"/>
      <pc:sldMk xmlns:pc="http://schemas.microsoft.com/office/powerpoint/2013/main/command" cId="3685255560" sldId="257"/>
      <ac:spMk id="16" creationId="{EA77704C-039F-F3E4-8BDC-C8F63418C0BE}"/>
      <ac:txMk cp="0">
        <ac:context len="105" hash="2984715253"/>
      </ac:txMk>
    </ac:txMkLst>
    <p188:pos x="11455603" y="3686860"/>
    <p188:txBody>
      <a:bodyPr/>
      <a:lstStyle/>
      <a:p>
        <a:r>
          <a:rPr lang="en-US"/>
          <a:t>"Can we use these features to create a model that automatically annotates habitual be instances in a corpus and improves previous research?"​ - I recommend using only this sentence in this section. Change "these features" to "unique structures of AAL" or similar to compress information</a:t>
        </a:r>
      </a:p>
    </p188:txBody>
  </p188:cm>
  <p188:cm id="{28434D9C-AD88-4037-9192-DFAF8E0A1101}" authorId="{8468949B-4B68-19FB-7284-015B18C8807B}" status="resolved" created="2024-02-14T20:34:56.214" complete="100000">
    <ac:txMkLst xmlns:ac="http://schemas.microsoft.com/office/drawing/2013/main/command">
      <pc:docMk xmlns:pc="http://schemas.microsoft.com/office/powerpoint/2013/main/command"/>
      <pc:sldMk xmlns:pc="http://schemas.microsoft.com/office/powerpoint/2013/main/command" cId="3685255560" sldId="257"/>
      <ac:spMk id="55" creationId="{E9207C3E-7CFA-6F61-BA5E-B96434E73EB4}"/>
      <ac:txMk cp="59" len="8">
        <ac:context len="83" hash="956075933"/>
      </ac:txMk>
    </ac:txMkLst>
    <p188:pos x="2809036" y="3028492"/>
    <p188:txBody>
      <a:bodyPr/>
      <a:lstStyle/>
      <a:p>
        <a:r>
          <a:rPr lang="en-US"/>
          <a:t>frequently related to habitual be ?</a:t>
        </a:r>
      </a:p>
    </p188:txBody>
  </p188:cm>
  <p188:cm id="{B0EC9E30-EE9A-43A3-A04A-F9AD51B02648}" authorId="{8468949B-4B68-19FB-7284-015B18C8807B}" status="resolved" created="2024-02-14T20:35:18.855" complete="100000">
    <ac:deMkLst xmlns:ac="http://schemas.microsoft.com/office/drawing/2013/main/command">
      <pc:docMk xmlns:pc="http://schemas.microsoft.com/office/powerpoint/2013/main/command"/>
      <pc:sldMk xmlns:pc="http://schemas.microsoft.com/office/powerpoint/2013/main/command" cId="3685255560" sldId="257"/>
      <ac:spMk id="17" creationId="{1A54C058-58DD-47DB-8172-E4C0AE1509BF}"/>
    </ac:deMkLst>
    <p188:txBody>
      <a:bodyPr/>
      <a:lstStyle/>
      <a:p>
        <a:r>
          <a:rPr lang="en-US"/>
          <a:t>I edited this section</a:t>
        </a:r>
      </a:p>
    </p188:txBody>
  </p188:cm>
  <p188:cm id="{BDABCB6C-94A8-474D-92BC-273C8C2189C7}" authorId="{8468949B-4B68-19FB-7284-015B18C8807B}" status="resolved" created="2024-02-14T20:35:44.122" complete="100000">
    <ac:txMkLst xmlns:ac="http://schemas.microsoft.com/office/drawing/2013/main/command">
      <pc:docMk xmlns:pc="http://schemas.microsoft.com/office/powerpoint/2013/main/command"/>
      <pc:sldMk xmlns:pc="http://schemas.microsoft.com/office/powerpoint/2013/main/command" cId="3685255560" sldId="257"/>
      <ac:spMk id="35" creationId="{635B71CF-6D46-C7E4-D186-6FDCE972EBC6}"/>
      <ac:txMk cp="36">
        <ac:context len="222" hash="519951477"/>
      </ac:txMk>
    </ac:txMkLst>
    <p188:pos x="9612172" y="965606"/>
    <p188:txBody>
      <a:bodyPr/>
      <a:lstStyle/>
      <a:p>
        <a:r>
          <a:rPr lang="en-US"/>
          <a:t>.29 , not 29</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9T20:22:39.6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45,'79'1,"92"-3,-144-2,41-11,-41 9,39-6,367 5,-243 10,529-3,-683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E8F82-9CBD-4EB4-AE21-51FF646393EC}" type="datetimeFigureOut">
              <a:rPr lang="en-US" smtClean="0"/>
              <a:t>2/12/2025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4EFAB-8AD2-40C2-BBDE-B0E536891875}" type="slidenum">
              <a:rPr lang="en-US" smtClean="0"/>
              <a:t>‹#›</a:t>
            </a:fld>
            <a:endParaRPr lang="en-US"/>
          </a:p>
        </p:txBody>
      </p:sp>
    </p:spTree>
    <p:extLst>
      <p:ext uri="{BB962C8B-B14F-4D97-AF65-F5344CB8AC3E}">
        <p14:creationId xmlns:p14="http://schemas.microsoft.com/office/powerpoint/2010/main" val="1555500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I’m Wilermine Previlon, a senior studying Linguistics at the University of Florida. African American English, a language spoken by Black people in the US, is understudied within artificial intelligence (AI). This contributes to lower performance on AAE, resulting in linguistic discrimination on social media, in education, and within the legal system. Increasing the amount of annotated data has been proven to increase performance however manually annotating data is time consuming and expensive. This study aims to address this issue by leveraging the unique linguistic features of AAE to create a classification model that will automatically annotate for its features within a corpus. We focus on AAE’s habitual be which is lexically identical to the more familiar be, however it indicates a reoccurring action. (ex: I be going shopping means I shop often/regularly). </a:t>
            </a:r>
            <a:br>
              <a:rPr lang="en-US">
                <a:cs typeface="+mn-lt"/>
              </a:rPr>
            </a:br>
            <a:br>
              <a:rPr lang="en-US">
                <a:cs typeface="+mn-lt"/>
              </a:rPr>
            </a:br>
            <a:r>
              <a:rPr lang="en-US"/>
              <a:t>We first examine a corpus of 250 sentences from an African American oral history archive to determine linguistic structures that correlate to either the habitual or non-habitual be. These syntactic structures, along with linguistic information from previous research, were fed as Boolean rules into both an ensemble and transformer text classification model. We found that feeding in the most minimal linguistic information resulted in a [say how many points it improved by instead]</a:t>
            </a:r>
          </a:p>
          <a:p>
            <a:endParaRPr lang="en-US"/>
          </a:p>
        </p:txBody>
      </p:sp>
      <p:sp>
        <p:nvSpPr>
          <p:cNvPr id="4" name="Slide Number Placeholder 3"/>
          <p:cNvSpPr>
            <a:spLocks noGrp="1"/>
          </p:cNvSpPr>
          <p:nvPr>
            <p:ph type="sldNum" sz="quarter" idx="5"/>
          </p:nvPr>
        </p:nvSpPr>
        <p:spPr/>
        <p:txBody>
          <a:bodyPr/>
          <a:lstStyle/>
          <a:p>
            <a:fld id="{31B4EFAB-8AD2-40C2-BBDE-B0E536891875}" type="slidenum">
              <a:rPr lang="en-US" smtClean="0"/>
              <a:t>1</a:t>
            </a:fld>
            <a:endParaRPr lang="en-US"/>
          </a:p>
        </p:txBody>
      </p:sp>
    </p:spTree>
    <p:extLst>
      <p:ext uri="{BB962C8B-B14F-4D97-AF65-F5344CB8AC3E}">
        <p14:creationId xmlns:p14="http://schemas.microsoft.com/office/powerpoint/2010/main" val="1416811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I’m Wilermine Previlon, a senior studying Linguistics at the University of Florida. African American English, a language spoken by Black people in the US, is understudied within artificial intelligence (AI). This contributes to lower performance on AAE, resulting in linguistic discrimination on social media, in education, and within the legal system. Increasing the amount of annotated data has been proven to increase performance however manually annotating data is time consuming and expensive. This study aims to address this issue by leveraging the unique linguistic features of AAE to create a classification model that will automatically annotate for its features within a corpus. We focus on AAE’s habitual be which is lexically identical to the more familiar be, however it indicates a reoccurring action. (ex: I be going shopping means I shop often/regularly). </a:t>
            </a:r>
            <a:br>
              <a:rPr lang="en-US">
                <a:cs typeface="+mn-lt"/>
              </a:rPr>
            </a:br>
            <a:br>
              <a:rPr lang="en-US">
                <a:cs typeface="+mn-lt"/>
              </a:rPr>
            </a:br>
            <a:r>
              <a:rPr lang="en-US"/>
              <a:t>We first examine a corpus of 250 sentences from an African American oral history archive to determine linguistic structures that correlate to either the habitual or non-habitual be. These syntactic structures, along with linguistic information from previous research, were fed as Boolean rules into both an ensemble and transformer text classification model. We found that feeding in the most minimal linguistic information resulted in a [say how many points it improved by instead]</a:t>
            </a:r>
          </a:p>
          <a:p>
            <a:endParaRPr lang="en-US"/>
          </a:p>
        </p:txBody>
      </p:sp>
      <p:sp>
        <p:nvSpPr>
          <p:cNvPr id="4" name="Slide Number Placeholder 3"/>
          <p:cNvSpPr>
            <a:spLocks noGrp="1"/>
          </p:cNvSpPr>
          <p:nvPr>
            <p:ph type="sldNum" sz="quarter" idx="5"/>
          </p:nvPr>
        </p:nvSpPr>
        <p:spPr/>
        <p:txBody>
          <a:bodyPr/>
          <a:lstStyle/>
          <a:p>
            <a:fld id="{31B4EFAB-8AD2-40C2-BBDE-B0E536891875}" type="slidenum">
              <a:rPr lang="en-US" smtClean="0"/>
              <a:t>2</a:t>
            </a:fld>
            <a:endParaRPr lang="en-US"/>
          </a:p>
        </p:txBody>
      </p:sp>
    </p:spTree>
    <p:extLst>
      <p:ext uri="{BB962C8B-B14F-4D97-AF65-F5344CB8AC3E}">
        <p14:creationId xmlns:p14="http://schemas.microsoft.com/office/powerpoint/2010/main" val="3917531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I’m </a:t>
            </a:r>
            <a:r>
              <a:rPr lang="en-US" err="1"/>
              <a:t>Wilermine</a:t>
            </a:r>
            <a:r>
              <a:rPr lang="en-US"/>
              <a:t> Previlon, a senior studying Linguistics at the University of Florida. African American English, a language spoken by Black people in the US, is understudied within artificial intelligence (AI). This contributes to lower performance on AAE, resulting in linguistic discrimination on social media, in education, and within the legal system. Increasing the amount of annotated data has been proven to increase performance however manually annotating data is time consuming and expensive. This study aims to address this issue by leveraging the unique linguistic features of AAE to create a classification model that will automatically annotate for its features within a corpus. We focus on AAE’s habitual be which is lexically identical to the more familiar be, however it indicates a reoccurring action. (ex: I be going shopping means I shop often/regularly). </a:t>
            </a:r>
            <a:br>
              <a:rPr lang="en-US">
                <a:cs typeface="+mn-lt"/>
              </a:rPr>
            </a:br>
            <a:br>
              <a:rPr lang="en-US">
                <a:cs typeface="+mn-lt"/>
              </a:rPr>
            </a:br>
            <a:r>
              <a:rPr lang="en-US"/>
              <a:t>We first examine a corpus of 250 sentences from an African American oral history archive to determine linguistic structures that correlate to either the habitual or non-habitual be. These syntactic structures, along with linguistic information from previous research, were fed as Boolean rules into both an ensemble and transformer text classification model. We found that feeding in the most minimal linguistic information resulted in a [say how many points it improved by instead]</a:t>
            </a:r>
          </a:p>
        </p:txBody>
      </p:sp>
      <p:sp>
        <p:nvSpPr>
          <p:cNvPr id="4" name="Slide Number Placeholder 3"/>
          <p:cNvSpPr>
            <a:spLocks noGrp="1"/>
          </p:cNvSpPr>
          <p:nvPr>
            <p:ph type="sldNum" sz="quarter" idx="5"/>
          </p:nvPr>
        </p:nvSpPr>
        <p:spPr/>
        <p:txBody>
          <a:bodyPr/>
          <a:lstStyle/>
          <a:p>
            <a:fld id="{31B4EFAB-8AD2-40C2-BBDE-B0E536891875}" type="slidenum">
              <a:rPr lang="en-US" smtClean="0"/>
              <a:t>3</a:t>
            </a:fld>
            <a:endParaRPr lang="en-US"/>
          </a:p>
        </p:txBody>
      </p:sp>
    </p:spTree>
    <p:extLst>
      <p:ext uri="{BB962C8B-B14F-4D97-AF65-F5344CB8AC3E}">
        <p14:creationId xmlns:p14="http://schemas.microsoft.com/office/powerpoint/2010/main" val="1860487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1">
                <a:solidFill>
                  <a:schemeClr val="tx1"/>
                </a:solidFill>
              </a:rPr>
              <a:t>Baseline (+</a:t>
            </a:r>
            <a:r>
              <a:rPr lang="en-US" sz="1200" b="1" err="1">
                <a:solidFill>
                  <a:schemeClr val="tx1"/>
                </a:solidFill>
              </a:rPr>
              <a:t>ngrams</a:t>
            </a:r>
            <a:r>
              <a:rPr lang="en-US" sz="1200" b="1">
                <a:solidFill>
                  <a:schemeClr val="tx1"/>
                </a:solidFill>
              </a:rPr>
              <a:t>):</a:t>
            </a:r>
            <a:r>
              <a:rPr lang="en-US" sz="1200">
                <a:solidFill>
                  <a:schemeClr val="tx1"/>
                </a:solidFill>
              </a:rPr>
              <a:t> Model trained on unigrams and bigrams without additional syntactic information</a:t>
            </a:r>
          </a:p>
          <a:p>
            <a:pPr>
              <a:buFont typeface="Arial" panose="020B0604020202020204" pitchFamily="34" charset="0"/>
              <a:buChar char="•"/>
            </a:pPr>
            <a:r>
              <a:rPr lang="en-US" sz="1200" b="1">
                <a:solidFill>
                  <a:schemeClr val="tx1"/>
                </a:solidFill>
              </a:rPr>
              <a:t>Simple Part-Of-Speech Window (+win):</a:t>
            </a:r>
            <a:r>
              <a:rPr lang="en-US" sz="1200">
                <a:solidFill>
                  <a:schemeClr val="tx1"/>
                </a:solidFill>
              </a:rPr>
              <a:t> Model trained on tags of an eight-word window surrounding </a:t>
            </a:r>
            <a:r>
              <a:rPr lang="en-US" sz="1200" i="1">
                <a:solidFill>
                  <a:schemeClr val="tx1"/>
                </a:solidFill>
              </a:rPr>
              <a:t>be</a:t>
            </a:r>
            <a:r>
              <a:rPr lang="en-US" sz="1200">
                <a:solidFill>
                  <a:schemeClr val="tx1"/>
                </a:solidFill>
              </a:rPr>
              <a:t> were extracted</a:t>
            </a:r>
          </a:p>
          <a:p>
            <a:pPr>
              <a:buFont typeface="Arial" panose="020B0604020202020204" pitchFamily="34" charset="0"/>
              <a:buChar char="•"/>
            </a:pPr>
            <a:r>
              <a:rPr lang="en-US" sz="1200" b="1">
                <a:solidFill>
                  <a:schemeClr val="tx1"/>
                </a:solidFill>
              </a:rPr>
              <a:t>Part-of-Speech (POS):</a:t>
            </a:r>
            <a:r>
              <a:rPr lang="en-US" sz="1200">
                <a:solidFill>
                  <a:schemeClr val="tx1"/>
                </a:solidFill>
              </a:rPr>
              <a:t> Model trained on Boolean representations of POS patterns proposed by Santiago et al. (2022) that correlated to non-habitual instances.</a:t>
            </a:r>
          </a:p>
          <a:p>
            <a:pPr>
              <a:buFont typeface="Arial" panose="020B0604020202020204" pitchFamily="34" charset="0"/>
              <a:buChar char="•"/>
            </a:pPr>
            <a:r>
              <a:rPr lang="en-US" sz="1200" b="1">
                <a:solidFill>
                  <a:schemeClr val="tx1"/>
                </a:solidFill>
              </a:rPr>
              <a:t>Dependency Patterns (DEP):</a:t>
            </a:r>
            <a:r>
              <a:rPr lang="en-US" sz="1200">
                <a:solidFill>
                  <a:schemeClr val="tx1"/>
                </a:solidFill>
              </a:rPr>
              <a:t> Model trained on Boolean representations of syntactic patterns we identified during our analysis.</a:t>
            </a:r>
          </a:p>
          <a:p>
            <a:pPr>
              <a:buFont typeface="Arial" panose="020B0604020202020204" pitchFamily="34" charset="0"/>
              <a:buChar char="•"/>
            </a:pPr>
            <a:r>
              <a:rPr lang="en-US" sz="1200" b="1">
                <a:solidFill>
                  <a:schemeClr val="tx1"/>
                </a:solidFill>
              </a:rPr>
              <a:t>Post-hoc Rules (PH):</a:t>
            </a:r>
            <a:r>
              <a:rPr lang="en-US" sz="1200">
                <a:solidFill>
                  <a:schemeClr val="tx1"/>
                </a:solidFill>
              </a:rPr>
              <a:t> Additional rules found after performing an error analysis reviewing incorrect predictions from the combined POS+DEP models.</a:t>
            </a:r>
          </a:p>
          <a:p>
            <a:pPr>
              <a:buFont typeface="Arial" panose="020B0604020202020204" pitchFamily="34" charset="0"/>
              <a:buChar char="•"/>
            </a:pPr>
            <a:r>
              <a:rPr lang="en-US" sz="1200" b="1">
                <a:solidFill>
                  <a:schemeClr val="tx1"/>
                </a:solidFill>
              </a:rPr>
              <a:t>Interaction of Patterns (INT):</a:t>
            </a:r>
            <a:r>
              <a:rPr lang="en-US" sz="1200">
                <a:solidFill>
                  <a:schemeClr val="tx1"/>
                </a:solidFill>
              </a:rPr>
              <a:t> Certain interactions and relationships that hold between the rules. For example, when a sentence has not been tagged by an POS rule, it is much more likely to be habitual than non-habitual</a:t>
            </a:r>
          </a:p>
          <a:p>
            <a:pPr>
              <a:buFont typeface="Arial" panose="020B0604020202020204" pitchFamily="34" charset="0"/>
              <a:buChar char="•"/>
            </a:pPr>
            <a:r>
              <a:rPr lang="en-US" sz="1200" b="1">
                <a:solidFill>
                  <a:schemeClr val="tx1"/>
                </a:solidFill>
              </a:rPr>
              <a:t>Data Augmentation:</a:t>
            </a:r>
            <a:r>
              <a:rPr lang="en-US" sz="1200">
                <a:solidFill>
                  <a:schemeClr val="tx1"/>
                </a:solidFill>
              </a:rPr>
              <a:t> Replicated Santiago et al. (2022)’s data augmentation methodology to reduce bias of an imbalanced training set.</a:t>
            </a:r>
          </a:p>
          <a:p>
            <a:endParaRPr lang="en-US"/>
          </a:p>
        </p:txBody>
      </p:sp>
      <p:sp>
        <p:nvSpPr>
          <p:cNvPr id="4" name="Slide Number Placeholder 3"/>
          <p:cNvSpPr>
            <a:spLocks noGrp="1"/>
          </p:cNvSpPr>
          <p:nvPr>
            <p:ph type="sldNum" sz="quarter" idx="5"/>
          </p:nvPr>
        </p:nvSpPr>
        <p:spPr/>
        <p:txBody>
          <a:bodyPr/>
          <a:lstStyle/>
          <a:p>
            <a:fld id="{31B4EFAB-8AD2-40C2-BBDE-B0E536891875}" type="slidenum">
              <a:rPr lang="en-US" smtClean="0"/>
              <a:t>4</a:t>
            </a:fld>
            <a:endParaRPr lang="en-US"/>
          </a:p>
        </p:txBody>
      </p:sp>
    </p:spTree>
    <p:extLst>
      <p:ext uri="{BB962C8B-B14F-4D97-AF65-F5344CB8AC3E}">
        <p14:creationId xmlns:p14="http://schemas.microsoft.com/office/powerpoint/2010/main" val="331663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D81A72B7-42A2-42A6-ADE9-52885C8AEF6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96339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1A72B7-42A2-42A6-ADE9-52885C8AEF6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335163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1A72B7-42A2-42A6-ADE9-52885C8AEF6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1838834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1A72B7-42A2-42A6-ADE9-52885C8AEF6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198508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1A72B7-42A2-42A6-ADE9-52885C8AEF6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243080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1A72B7-42A2-42A6-ADE9-52885C8AEF65}"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2078553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1A72B7-42A2-42A6-ADE9-52885C8AEF65}" type="datetimeFigureOut">
              <a:rPr lang="en-US" smtClean="0"/>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2760848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1A72B7-42A2-42A6-ADE9-52885C8AEF65}" type="datetimeFigureOut">
              <a:rPr lang="en-US" smtClean="0"/>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1179709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A72B7-42A2-42A6-ADE9-52885C8AEF65}" type="datetimeFigureOut">
              <a:rPr lang="en-US" smtClean="0"/>
              <a:t>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2225631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81A72B7-42A2-42A6-ADE9-52885C8AEF65}"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83905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81A72B7-42A2-42A6-ADE9-52885C8AEF65}"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67F151-8CE6-435C-8693-D4B632998DF3}" type="slidenum">
              <a:rPr lang="en-US" smtClean="0"/>
              <a:t>‹#›</a:t>
            </a:fld>
            <a:endParaRPr lang="en-US"/>
          </a:p>
        </p:txBody>
      </p:sp>
    </p:spTree>
    <p:extLst>
      <p:ext uri="{BB962C8B-B14F-4D97-AF65-F5344CB8AC3E}">
        <p14:creationId xmlns:p14="http://schemas.microsoft.com/office/powerpoint/2010/main" val="13919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81A72B7-42A2-42A6-ADE9-52885C8AEF65}" type="datetimeFigureOut">
              <a:rPr lang="en-US" smtClean="0"/>
              <a:t>2/12/2025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F667F151-8CE6-435C-8693-D4B632998DF3}" type="slidenum">
              <a:rPr lang="en-US" smtClean="0"/>
              <a:t>‹#›</a:t>
            </a:fld>
            <a:endParaRPr lang="en-US"/>
          </a:p>
        </p:txBody>
      </p:sp>
    </p:spTree>
    <p:extLst>
      <p:ext uri="{BB962C8B-B14F-4D97-AF65-F5344CB8AC3E}">
        <p14:creationId xmlns:p14="http://schemas.microsoft.com/office/powerpoint/2010/main" val="3638923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microsoft.com/office/2018/10/relationships/comments" Target="../comments/modernComment_101_DBA88988.xml"/><Relationship Id="rId7" Type="http://schemas.openxmlformats.org/officeDocument/2006/relationships/image" Target="../media/image4.tiff"/><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2.jpeg"/><Relationship Id="rId9" Type="http://schemas.openxmlformats.org/officeDocument/2006/relationships/image" Target="../media/image11.tiff"/></Relationships>
</file>

<file path=ppt/slides/_rels/slide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png"/><Relationship Id="rId7"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microsoft.com/office/2018/10/relationships/comments" Target="../comments/modernComment_100_3201CBD8.xm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B7736C-E670-1974-5A89-7FCA0A5232F9}"/>
              </a:ext>
            </a:extLst>
          </p:cNvPr>
          <p:cNvSpPr/>
          <p:nvPr/>
        </p:nvSpPr>
        <p:spPr>
          <a:xfrm>
            <a:off x="14024" y="-13355"/>
            <a:ext cx="43986202" cy="650088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buAutoNum type="arabicPeriod"/>
            </a:pPr>
            <a:endParaRPr lang="en-US" sz="4000"/>
          </a:p>
        </p:txBody>
      </p:sp>
      <p:sp>
        <p:nvSpPr>
          <p:cNvPr id="6" name="TextBox 5">
            <a:extLst>
              <a:ext uri="{FF2B5EF4-FFF2-40B4-BE49-F238E27FC236}">
                <a16:creationId xmlns:a16="http://schemas.microsoft.com/office/drawing/2014/main" id="{9CE7E193-C5ED-D6BE-8D62-A49DC246C3F6}"/>
              </a:ext>
            </a:extLst>
          </p:cNvPr>
          <p:cNvSpPr txBox="1"/>
          <p:nvPr/>
        </p:nvSpPr>
        <p:spPr>
          <a:xfrm>
            <a:off x="817245" y="398914"/>
            <a:ext cx="29274755" cy="3046988"/>
          </a:xfrm>
          <a:prstGeom prst="rect">
            <a:avLst/>
          </a:prstGeom>
          <a:noFill/>
        </p:spPr>
        <p:txBody>
          <a:bodyPr wrap="square" lIns="91440" tIns="45720" rIns="91440" bIns="45720" anchor="t">
            <a:spAutoFit/>
          </a:bodyPr>
          <a:lstStyle/>
          <a:p>
            <a:r>
              <a:rPr lang="en-US" sz="9600" b="1" dirty="0">
                <a:solidFill>
                  <a:schemeClr val="bg1"/>
                </a:solidFill>
                <a:ea typeface="Calibri"/>
                <a:cs typeface="Calibri"/>
              </a:rPr>
              <a:t>Leveraging syntactic dependencies in disambiguation: </a:t>
            </a:r>
            <a:br>
              <a:rPr lang="en-US" sz="9600" b="1" dirty="0">
                <a:solidFill>
                  <a:schemeClr val="bg1"/>
                </a:solidFill>
                <a:ea typeface="Calibri"/>
                <a:cs typeface="Calibri"/>
              </a:rPr>
            </a:br>
            <a:r>
              <a:rPr lang="en-US" sz="9600" b="1" dirty="0">
                <a:solidFill>
                  <a:schemeClr val="bg1"/>
                </a:solidFill>
                <a:ea typeface="Calibri"/>
                <a:cs typeface="Calibri"/>
              </a:rPr>
              <a:t>the case of African American English</a:t>
            </a:r>
          </a:p>
        </p:txBody>
      </p:sp>
      <p:sp>
        <p:nvSpPr>
          <p:cNvPr id="7" name="TextBox 6">
            <a:extLst>
              <a:ext uri="{FF2B5EF4-FFF2-40B4-BE49-F238E27FC236}">
                <a16:creationId xmlns:a16="http://schemas.microsoft.com/office/drawing/2014/main" id="{CF8BE354-279A-0A47-9C03-073453552928}"/>
              </a:ext>
            </a:extLst>
          </p:cNvPr>
          <p:cNvSpPr txBox="1"/>
          <p:nvPr/>
        </p:nvSpPr>
        <p:spPr>
          <a:xfrm>
            <a:off x="14064343" y="8599712"/>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F3BBF096-8740-BF42-D41F-E1C9E7C368E6}"/>
              </a:ext>
            </a:extLst>
          </p:cNvPr>
          <p:cNvSpPr txBox="1"/>
          <p:nvPr/>
        </p:nvSpPr>
        <p:spPr>
          <a:xfrm>
            <a:off x="817245" y="3543056"/>
            <a:ext cx="27713805" cy="938719"/>
          </a:xfrm>
          <a:prstGeom prst="rect">
            <a:avLst/>
          </a:prstGeom>
          <a:noFill/>
        </p:spPr>
        <p:txBody>
          <a:bodyPr wrap="none" lIns="91440" tIns="45720" rIns="91440" bIns="45720" rtlCol="0" anchor="t">
            <a:spAutoFit/>
          </a:bodyPr>
          <a:lstStyle/>
          <a:p>
            <a:r>
              <a:rPr lang="en-US" sz="5500" dirty="0">
                <a:solidFill>
                  <a:schemeClr val="bg1"/>
                </a:solidFill>
                <a:latin typeface="Garamond" panose="02020404030301010803" pitchFamily="18" charset="0"/>
              </a:rPr>
              <a:t>Wilermine Previlon</a:t>
            </a:r>
            <a:r>
              <a:rPr lang="en-US" sz="5500" baseline="30000" dirty="0">
                <a:solidFill>
                  <a:schemeClr val="bg1"/>
                </a:solidFill>
                <a:latin typeface="Garamond" panose="02020404030301010803" pitchFamily="18" charset="0"/>
              </a:rPr>
              <a:t>1</a:t>
            </a:r>
            <a:r>
              <a:rPr lang="en-US" sz="5500" dirty="0">
                <a:solidFill>
                  <a:schemeClr val="bg1"/>
                </a:solidFill>
                <a:latin typeface="Garamond" panose="02020404030301010803" pitchFamily="18" charset="0"/>
              </a:rPr>
              <a:t>, Alice Rozet</a:t>
            </a:r>
            <a:r>
              <a:rPr lang="en-US" sz="5500" baseline="30000" dirty="0">
                <a:solidFill>
                  <a:schemeClr val="bg1"/>
                </a:solidFill>
                <a:latin typeface="Garamond" panose="02020404030301010803" pitchFamily="18" charset="0"/>
              </a:rPr>
              <a:t>1</a:t>
            </a:r>
            <a:r>
              <a:rPr lang="en-US" sz="5500" dirty="0">
                <a:solidFill>
                  <a:schemeClr val="bg1"/>
                </a:solidFill>
                <a:latin typeface="Garamond" panose="02020404030301010803" pitchFamily="18" charset="0"/>
              </a:rPr>
              <a:t>, Jotsna Gowda</a:t>
            </a:r>
            <a:r>
              <a:rPr lang="en-US" sz="5500" baseline="30000" dirty="0">
                <a:solidFill>
                  <a:schemeClr val="bg1"/>
                </a:solidFill>
                <a:latin typeface="Garamond" panose="02020404030301010803" pitchFamily="18" charset="0"/>
              </a:rPr>
              <a:t>1</a:t>
            </a:r>
            <a:r>
              <a:rPr lang="en-US" sz="5500" dirty="0">
                <a:solidFill>
                  <a:schemeClr val="bg1"/>
                </a:solidFill>
                <a:latin typeface="Garamond" panose="02020404030301010803" pitchFamily="18" charset="0"/>
              </a:rPr>
              <a:t>, William Dyer</a:t>
            </a:r>
            <a:r>
              <a:rPr lang="en-US" sz="5500" baseline="30000" dirty="0">
                <a:solidFill>
                  <a:schemeClr val="bg1"/>
                </a:solidFill>
                <a:latin typeface="Garamond" panose="02020404030301010803" pitchFamily="18" charset="0"/>
              </a:rPr>
              <a:t>1</a:t>
            </a:r>
            <a:r>
              <a:rPr lang="en-US" sz="5500" dirty="0">
                <a:solidFill>
                  <a:schemeClr val="bg1"/>
                </a:solidFill>
                <a:latin typeface="Garamond" panose="02020404030301010803" pitchFamily="18" charset="0"/>
              </a:rPr>
              <a:t>, Sarah Moeller</a:t>
            </a:r>
            <a:r>
              <a:rPr lang="en-US" sz="5500" baseline="30000" dirty="0">
                <a:solidFill>
                  <a:schemeClr val="bg1"/>
                </a:solidFill>
                <a:latin typeface="Garamond" panose="02020404030301010803" pitchFamily="18" charset="0"/>
              </a:rPr>
              <a:t>1</a:t>
            </a:r>
            <a:r>
              <a:rPr lang="en-US" sz="5500" dirty="0">
                <a:solidFill>
                  <a:schemeClr val="bg1"/>
                </a:solidFill>
                <a:latin typeface="Garamond" panose="02020404030301010803" pitchFamily="18" charset="0"/>
              </a:rPr>
              <a:t>, &amp; Kevin Tang</a:t>
            </a:r>
            <a:r>
              <a:rPr lang="en-US" sz="5500" baseline="30000" dirty="0">
                <a:solidFill>
                  <a:schemeClr val="bg1"/>
                </a:solidFill>
                <a:latin typeface="Garamond" panose="02020404030301010803" pitchFamily="18" charset="0"/>
              </a:rPr>
              <a:t>1, 2</a:t>
            </a:r>
            <a:endParaRPr lang="en-US" sz="5500" dirty="0">
              <a:solidFill>
                <a:schemeClr val="bg1"/>
              </a:solidFill>
              <a:latin typeface="Garamond" panose="02020404030301010803" pitchFamily="18" charset="0"/>
            </a:endParaRPr>
          </a:p>
        </p:txBody>
      </p:sp>
      <p:sp>
        <p:nvSpPr>
          <p:cNvPr id="10" name="TextBox 9">
            <a:extLst>
              <a:ext uri="{FF2B5EF4-FFF2-40B4-BE49-F238E27FC236}">
                <a16:creationId xmlns:a16="http://schemas.microsoft.com/office/drawing/2014/main" id="{469DCCE0-2803-093C-A65D-55073670558D}"/>
              </a:ext>
            </a:extLst>
          </p:cNvPr>
          <p:cNvSpPr txBox="1"/>
          <p:nvPr/>
        </p:nvSpPr>
        <p:spPr>
          <a:xfrm>
            <a:off x="817245" y="4489992"/>
            <a:ext cx="33567074" cy="1323439"/>
          </a:xfrm>
          <a:prstGeom prst="rect">
            <a:avLst/>
          </a:prstGeom>
          <a:noFill/>
        </p:spPr>
        <p:txBody>
          <a:bodyPr wrap="none" lIns="91440" tIns="45720" rIns="91440" bIns="45720" rtlCol="0" anchor="t">
            <a:spAutoFit/>
          </a:bodyPr>
          <a:lstStyle/>
          <a:p>
            <a:r>
              <a:rPr lang="en-US" sz="4000" baseline="30000" dirty="0">
                <a:solidFill>
                  <a:schemeClr val="bg1"/>
                </a:solidFill>
                <a:latin typeface="Garamond" panose="02020404030301010803" pitchFamily="18" charset="0"/>
              </a:rPr>
              <a:t>1 </a:t>
            </a:r>
            <a:r>
              <a:rPr lang="en-US" sz="4000" dirty="0">
                <a:solidFill>
                  <a:schemeClr val="bg1"/>
                </a:solidFill>
                <a:latin typeface="Garamond" panose="02020404030301010803" pitchFamily="18" charset="0"/>
              </a:rPr>
              <a:t>Department of Linguistics, University of Florida</a:t>
            </a:r>
          </a:p>
          <a:p>
            <a:r>
              <a:rPr lang="en-US" sz="4000" baseline="30000" dirty="0">
                <a:solidFill>
                  <a:schemeClr val="bg1"/>
                </a:solidFill>
                <a:effectLst/>
                <a:latin typeface="Garamond" panose="02020404030301010803" pitchFamily="18" charset="0"/>
              </a:rPr>
              <a:t>2 </a:t>
            </a:r>
            <a:r>
              <a:rPr lang="en-US" sz="4000" dirty="0">
                <a:solidFill>
                  <a:schemeClr val="bg1"/>
                </a:solidFill>
                <a:effectLst/>
                <a:latin typeface="Garamond" panose="02020404030301010803" pitchFamily="18" charset="0"/>
              </a:rPr>
              <a:t>Department of English Language and Linguistics, Institute of English and American Studies, Faculty of Arts and Humanities, Heinrich Heine University Düsseldorf</a:t>
            </a:r>
            <a:endParaRPr lang="en-US" sz="4000" dirty="0">
              <a:solidFill>
                <a:schemeClr val="bg1"/>
              </a:solidFill>
              <a:latin typeface="Garamond" panose="02020404030301010803" pitchFamily="18" charset="0"/>
              <a:ea typeface="Calibri"/>
              <a:cs typeface="Calibri"/>
            </a:endParaRPr>
          </a:p>
        </p:txBody>
      </p:sp>
      <p:pic>
        <p:nvPicPr>
          <p:cNvPr id="11" name="Picture 10" descr="A logo with white text&#10;&#10;Description automatically generated">
            <a:extLst>
              <a:ext uri="{FF2B5EF4-FFF2-40B4-BE49-F238E27FC236}">
                <a16:creationId xmlns:a16="http://schemas.microsoft.com/office/drawing/2014/main" id="{06895765-B4AD-511E-D8FE-F84F5ECBC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7975" y="2514377"/>
            <a:ext cx="1665394" cy="1661023"/>
          </a:xfrm>
          <a:prstGeom prst="rect">
            <a:avLst/>
          </a:prstGeom>
        </p:spPr>
      </p:pic>
      <p:sp>
        <p:nvSpPr>
          <p:cNvPr id="19" name="TextBox 18">
            <a:extLst>
              <a:ext uri="{FF2B5EF4-FFF2-40B4-BE49-F238E27FC236}">
                <a16:creationId xmlns:a16="http://schemas.microsoft.com/office/drawing/2014/main" id="{0F9F6A17-3439-F6A4-6430-B75DDC71EB7F}"/>
              </a:ext>
            </a:extLst>
          </p:cNvPr>
          <p:cNvSpPr txBox="1"/>
          <p:nvPr/>
        </p:nvSpPr>
        <p:spPr>
          <a:xfrm>
            <a:off x="686136" y="5806686"/>
            <a:ext cx="21815587" cy="646331"/>
          </a:xfrm>
          <a:prstGeom prst="rect">
            <a:avLst/>
          </a:prstGeom>
          <a:noFill/>
        </p:spPr>
        <p:txBody>
          <a:bodyPr wrap="none" lIns="91440" tIns="45720" rIns="91440" bIns="45720" rtlCol="0" anchor="t">
            <a:spAutoFit/>
          </a:bodyPr>
          <a:lstStyle/>
          <a:p>
            <a:r>
              <a:rPr lang="en-US" sz="3600" dirty="0">
                <a:solidFill>
                  <a:schemeClr val="bg1"/>
                </a:solidFill>
                <a:latin typeface="Courier New"/>
                <a:cs typeface="Courier New"/>
              </a:rPr>
              <a:t>{</a:t>
            </a:r>
            <a:r>
              <a:rPr lang="en-US" sz="3600" dirty="0" err="1">
                <a:solidFill>
                  <a:schemeClr val="bg1"/>
                </a:solidFill>
                <a:latin typeface="Courier New"/>
                <a:cs typeface="Courier New"/>
              </a:rPr>
              <a:t>wprevilon</a:t>
            </a:r>
            <a:r>
              <a:rPr lang="en-US" sz="3600" dirty="0">
                <a:solidFill>
                  <a:schemeClr val="bg1"/>
                </a:solidFill>
                <a:latin typeface="Courier New"/>
                <a:cs typeface="Courier New"/>
              </a:rPr>
              <a:t>, </a:t>
            </a:r>
            <a:r>
              <a:rPr lang="en-US" sz="3600" dirty="0" err="1">
                <a:solidFill>
                  <a:schemeClr val="bg1"/>
                </a:solidFill>
                <a:latin typeface="Courier New"/>
                <a:cs typeface="Courier New"/>
              </a:rPr>
              <a:t>arozet</a:t>
            </a:r>
            <a:r>
              <a:rPr lang="en-US" sz="3600" dirty="0">
                <a:solidFill>
                  <a:schemeClr val="bg1"/>
                </a:solidFill>
                <a:latin typeface="Courier New"/>
                <a:cs typeface="Courier New"/>
              </a:rPr>
              <a:t>, </a:t>
            </a:r>
            <a:r>
              <a:rPr lang="en-US" sz="3600" dirty="0" err="1">
                <a:solidFill>
                  <a:schemeClr val="bg1"/>
                </a:solidFill>
                <a:latin typeface="Courier New"/>
                <a:cs typeface="Courier New"/>
              </a:rPr>
              <a:t>jotsna.gowda</a:t>
            </a:r>
            <a:r>
              <a:rPr lang="en-US" sz="3600" dirty="0">
                <a:solidFill>
                  <a:schemeClr val="bg1"/>
                </a:solidFill>
                <a:latin typeface="Courier New"/>
                <a:cs typeface="Courier New"/>
              </a:rPr>
              <a:t>, </a:t>
            </a:r>
            <a:r>
              <a:rPr lang="en-US" sz="3600" dirty="0" err="1">
                <a:solidFill>
                  <a:schemeClr val="bg1"/>
                </a:solidFill>
                <a:latin typeface="Courier New"/>
                <a:cs typeface="Courier New"/>
              </a:rPr>
              <a:t>wgdyer</a:t>
            </a:r>
            <a:r>
              <a:rPr lang="en-US" sz="3600" dirty="0">
                <a:solidFill>
                  <a:schemeClr val="bg1"/>
                </a:solidFill>
                <a:latin typeface="Courier New"/>
                <a:cs typeface="Courier New"/>
              </a:rPr>
              <a:t>, smoeller}@ufl.edu, kevin.tang@hhu.de</a:t>
            </a:r>
          </a:p>
        </p:txBody>
      </p:sp>
      <p:pic>
        <p:nvPicPr>
          <p:cNvPr id="23" name="Picture 22">
            <a:extLst>
              <a:ext uri="{FF2B5EF4-FFF2-40B4-BE49-F238E27FC236}">
                <a16:creationId xmlns:a16="http://schemas.microsoft.com/office/drawing/2014/main" id="{B32423B0-B925-5C75-4DE8-C276F8D7CA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42722" y="453362"/>
            <a:ext cx="12624819" cy="1766613"/>
          </a:xfrm>
          <a:prstGeom prst="rect">
            <a:avLst/>
          </a:prstGeom>
        </p:spPr>
      </p:pic>
      <p:graphicFrame>
        <p:nvGraphicFramePr>
          <p:cNvPr id="31" name="Table 30">
            <a:extLst>
              <a:ext uri="{FF2B5EF4-FFF2-40B4-BE49-F238E27FC236}">
                <a16:creationId xmlns:a16="http://schemas.microsoft.com/office/drawing/2014/main" id="{0D6CA9F9-79BE-1336-31C0-34FD8689AC2E}"/>
              </a:ext>
            </a:extLst>
          </p:cNvPr>
          <p:cNvGraphicFramePr>
            <a:graphicFrameLocks noGrp="1"/>
          </p:cNvGraphicFramePr>
          <p:nvPr>
            <p:extLst>
              <p:ext uri="{D42A27DB-BD31-4B8C-83A1-F6EECF244321}">
                <p14:modId xmlns:p14="http://schemas.microsoft.com/office/powerpoint/2010/main" val="26527718"/>
              </p:ext>
            </p:extLst>
          </p:nvPr>
        </p:nvGraphicFramePr>
        <p:xfrm>
          <a:off x="608912" y="26004735"/>
          <a:ext cx="12532405" cy="4108063"/>
        </p:xfrm>
        <a:graphic>
          <a:graphicData uri="http://schemas.openxmlformats.org/drawingml/2006/table">
            <a:tbl>
              <a:tblPr firstRow="1" bandRow="1">
                <a:tableStyleId>{5940675A-B579-460E-94D1-54222C63F5DA}</a:tableStyleId>
              </a:tblPr>
              <a:tblGrid>
                <a:gridCol w="3808383">
                  <a:extLst>
                    <a:ext uri="{9D8B030D-6E8A-4147-A177-3AD203B41FA5}">
                      <a16:colId xmlns:a16="http://schemas.microsoft.com/office/drawing/2014/main" val="1868165991"/>
                    </a:ext>
                  </a:extLst>
                </a:gridCol>
                <a:gridCol w="3822233">
                  <a:extLst>
                    <a:ext uri="{9D8B030D-6E8A-4147-A177-3AD203B41FA5}">
                      <a16:colId xmlns:a16="http://schemas.microsoft.com/office/drawing/2014/main" val="856064586"/>
                    </a:ext>
                  </a:extLst>
                </a:gridCol>
                <a:gridCol w="4901789">
                  <a:extLst>
                    <a:ext uri="{9D8B030D-6E8A-4147-A177-3AD203B41FA5}">
                      <a16:colId xmlns:a16="http://schemas.microsoft.com/office/drawing/2014/main" val="2264648195"/>
                    </a:ext>
                  </a:extLst>
                </a:gridCol>
              </a:tblGrid>
              <a:tr h="1015195">
                <a:tc>
                  <a:txBody>
                    <a:bodyPr/>
                    <a:lstStyle/>
                    <a:p>
                      <a:pPr algn="ctr"/>
                      <a:r>
                        <a:rPr lang="en-US" sz="4500" b="1"/>
                        <a:t>Data set</a:t>
                      </a:r>
                    </a:p>
                  </a:txBody>
                  <a:tcPr>
                    <a:solidFill>
                      <a:schemeClr val="bg1"/>
                    </a:solidFill>
                  </a:tcPr>
                </a:tc>
                <a:tc>
                  <a:txBody>
                    <a:bodyPr/>
                    <a:lstStyle/>
                    <a:p>
                      <a:pPr algn="ctr"/>
                      <a:r>
                        <a:rPr lang="en-US" sz="4500" b="1"/>
                        <a:t>Habitual</a:t>
                      </a:r>
                    </a:p>
                  </a:txBody>
                  <a:tcPr>
                    <a:solidFill>
                      <a:schemeClr val="bg1"/>
                    </a:solidFill>
                  </a:tcPr>
                </a:tc>
                <a:tc>
                  <a:txBody>
                    <a:bodyPr/>
                    <a:lstStyle/>
                    <a:p>
                      <a:pPr algn="ctr"/>
                      <a:r>
                        <a:rPr lang="en-US" sz="4500" b="1"/>
                        <a:t>Non-Habitual</a:t>
                      </a:r>
                    </a:p>
                  </a:txBody>
                  <a:tcPr>
                    <a:solidFill>
                      <a:schemeClr val="bg1"/>
                    </a:solidFill>
                  </a:tcPr>
                </a:tc>
                <a:extLst>
                  <a:ext uri="{0D108BD9-81ED-4DB2-BD59-A6C34878D82A}">
                    <a16:rowId xmlns:a16="http://schemas.microsoft.com/office/drawing/2014/main" val="3598539750"/>
                  </a:ext>
                </a:extLst>
              </a:tr>
              <a:tr h="1030956">
                <a:tc>
                  <a:txBody>
                    <a:bodyPr/>
                    <a:lstStyle/>
                    <a:p>
                      <a:pPr algn="ctr"/>
                      <a:r>
                        <a:rPr lang="en-US" sz="4500"/>
                        <a:t>Analysis</a:t>
                      </a:r>
                    </a:p>
                  </a:txBody>
                  <a:tcPr>
                    <a:solidFill>
                      <a:schemeClr val="bg1"/>
                    </a:solidFill>
                  </a:tcPr>
                </a:tc>
                <a:tc>
                  <a:txBody>
                    <a:bodyPr/>
                    <a:lstStyle/>
                    <a:p>
                      <a:pPr algn="ctr"/>
                      <a:r>
                        <a:rPr lang="en-US" sz="4500"/>
                        <a:t>132</a:t>
                      </a:r>
                    </a:p>
                  </a:txBody>
                  <a:tcPr>
                    <a:solidFill>
                      <a:schemeClr val="bg1"/>
                    </a:solidFill>
                  </a:tcPr>
                </a:tc>
                <a:tc>
                  <a:txBody>
                    <a:bodyPr/>
                    <a:lstStyle/>
                    <a:p>
                      <a:pPr algn="ctr"/>
                      <a:r>
                        <a:rPr lang="en-US" sz="4500"/>
                        <a:t>118</a:t>
                      </a:r>
                    </a:p>
                  </a:txBody>
                  <a:tcPr>
                    <a:solidFill>
                      <a:schemeClr val="bg1"/>
                    </a:solidFill>
                  </a:tcPr>
                </a:tc>
                <a:extLst>
                  <a:ext uri="{0D108BD9-81ED-4DB2-BD59-A6C34878D82A}">
                    <a16:rowId xmlns:a16="http://schemas.microsoft.com/office/drawing/2014/main" val="848798297"/>
                  </a:ext>
                </a:extLst>
              </a:tr>
              <a:tr h="1030956">
                <a:tc>
                  <a:txBody>
                    <a:bodyPr/>
                    <a:lstStyle/>
                    <a:p>
                      <a:pPr algn="ctr"/>
                      <a:r>
                        <a:rPr lang="en-US" sz="4500"/>
                        <a:t>Training</a:t>
                      </a:r>
                    </a:p>
                  </a:txBody>
                  <a:tcPr>
                    <a:solidFill>
                      <a:schemeClr val="bg1"/>
                    </a:solidFill>
                  </a:tcPr>
                </a:tc>
                <a:tc>
                  <a:txBody>
                    <a:bodyPr/>
                    <a:lstStyle/>
                    <a:p>
                      <a:pPr algn="ctr"/>
                      <a:r>
                        <a:rPr lang="en-US" sz="4500"/>
                        <a:t>465</a:t>
                      </a:r>
                    </a:p>
                  </a:txBody>
                  <a:tcPr>
                    <a:solidFill>
                      <a:schemeClr val="bg1"/>
                    </a:solidFill>
                  </a:tcPr>
                </a:tc>
                <a:tc>
                  <a:txBody>
                    <a:bodyPr/>
                    <a:lstStyle/>
                    <a:p>
                      <a:pPr algn="ctr"/>
                      <a:r>
                        <a:rPr lang="en-US" sz="4500"/>
                        <a:t>3610</a:t>
                      </a:r>
                    </a:p>
                  </a:txBody>
                  <a:tcPr>
                    <a:solidFill>
                      <a:schemeClr val="bg1"/>
                    </a:solidFill>
                  </a:tcPr>
                </a:tc>
                <a:extLst>
                  <a:ext uri="{0D108BD9-81ED-4DB2-BD59-A6C34878D82A}">
                    <a16:rowId xmlns:a16="http://schemas.microsoft.com/office/drawing/2014/main" val="2133256010"/>
                  </a:ext>
                </a:extLst>
              </a:tr>
              <a:tr h="1030956">
                <a:tc>
                  <a:txBody>
                    <a:bodyPr/>
                    <a:lstStyle/>
                    <a:p>
                      <a:pPr algn="ctr"/>
                      <a:r>
                        <a:rPr lang="en-US" sz="4500"/>
                        <a:t>Testing</a:t>
                      </a:r>
                    </a:p>
                  </a:txBody>
                  <a:tcPr>
                    <a:solidFill>
                      <a:schemeClr val="bg1"/>
                    </a:solidFill>
                  </a:tcPr>
                </a:tc>
                <a:tc>
                  <a:txBody>
                    <a:bodyPr/>
                    <a:lstStyle/>
                    <a:p>
                      <a:pPr algn="ctr"/>
                      <a:r>
                        <a:rPr lang="en-US" sz="4500"/>
                        <a:t>52</a:t>
                      </a:r>
                    </a:p>
                  </a:txBody>
                  <a:tcPr>
                    <a:solidFill>
                      <a:schemeClr val="bg1"/>
                    </a:solidFill>
                  </a:tcPr>
                </a:tc>
                <a:tc>
                  <a:txBody>
                    <a:bodyPr/>
                    <a:lstStyle/>
                    <a:p>
                      <a:pPr algn="ctr"/>
                      <a:r>
                        <a:rPr lang="en-US" sz="4500"/>
                        <a:t>402</a:t>
                      </a:r>
                    </a:p>
                  </a:txBody>
                  <a:tcPr>
                    <a:solidFill>
                      <a:schemeClr val="bg1"/>
                    </a:solidFill>
                  </a:tcPr>
                </a:tc>
                <a:extLst>
                  <a:ext uri="{0D108BD9-81ED-4DB2-BD59-A6C34878D82A}">
                    <a16:rowId xmlns:a16="http://schemas.microsoft.com/office/drawing/2014/main" val="3184351860"/>
                  </a:ext>
                </a:extLst>
              </a:tr>
            </a:tbl>
          </a:graphicData>
        </a:graphic>
      </p:graphicFrame>
      <p:grpSp>
        <p:nvGrpSpPr>
          <p:cNvPr id="1029" name="Group 1028">
            <a:extLst>
              <a:ext uri="{FF2B5EF4-FFF2-40B4-BE49-F238E27FC236}">
                <a16:creationId xmlns:a16="http://schemas.microsoft.com/office/drawing/2014/main" id="{82EB1A23-A311-5AEF-29DD-8EF93E1CF89D}"/>
              </a:ext>
            </a:extLst>
          </p:cNvPr>
          <p:cNvGrpSpPr/>
          <p:nvPr/>
        </p:nvGrpSpPr>
        <p:grpSpPr>
          <a:xfrm>
            <a:off x="624761" y="7377705"/>
            <a:ext cx="13144886" cy="18784354"/>
            <a:chOff x="302671" y="6726146"/>
            <a:chExt cx="13144886" cy="18784354"/>
          </a:xfrm>
        </p:grpSpPr>
        <p:grpSp>
          <p:nvGrpSpPr>
            <p:cNvPr id="1028" name="Group 1027">
              <a:extLst>
                <a:ext uri="{FF2B5EF4-FFF2-40B4-BE49-F238E27FC236}">
                  <a16:creationId xmlns:a16="http://schemas.microsoft.com/office/drawing/2014/main" id="{DADDFC83-6AA6-95B6-B295-4192FE5E6B83}"/>
                </a:ext>
              </a:extLst>
            </p:cNvPr>
            <p:cNvGrpSpPr/>
            <p:nvPr/>
          </p:nvGrpSpPr>
          <p:grpSpPr>
            <a:xfrm>
              <a:off x="368227" y="6726146"/>
              <a:ext cx="13013774" cy="6487032"/>
              <a:chOff x="242681" y="6676066"/>
              <a:chExt cx="13382923" cy="6487032"/>
            </a:xfrm>
          </p:grpSpPr>
          <p:sp>
            <p:nvSpPr>
              <p:cNvPr id="9" name="object 38">
                <a:extLst>
                  <a:ext uri="{FF2B5EF4-FFF2-40B4-BE49-F238E27FC236}">
                    <a16:creationId xmlns:a16="http://schemas.microsoft.com/office/drawing/2014/main" id="{45BB5F73-ADD1-CE37-8060-09A5F02CA0D8}"/>
                  </a:ext>
                </a:extLst>
              </p:cNvPr>
              <p:cNvSpPr txBox="1"/>
              <p:nvPr/>
            </p:nvSpPr>
            <p:spPr>
              <a:xfrm>
                <a:off x="298649" y="6676066"/>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Introduction</a:t>
                </a:r>
                <a:endParaRPr lang="en-US" sz="5000">
                  <a:latin typeface="Arial"/>
                  <a:cs typeface="Arial"/>
                </a:endParaRPr>
              </a:p>
            </p:txBody>
          </p:sp>
          <p:sp>
            <p:nvSpPr>
              <p:cNvPr id="15" name="TextBox 14">
                <a:extLst>
                  <a:ext uri="{FF2B5EF4-FFF2-40B4-BE49-F238E27FC236}">
                    <a16:creationId xmlns:a16="http://schemas.microsoft.com/office/drawing/2014/main" id="{E9A63840-F631-2CB3-E87C-1317D45C65AC}"/>
                  </a:ext>
                </a:extLst>
              </p:cNvPr>
              <p:cNvSpPr txBox="1"/>
              <p:nvPr/>
            </p:nvSpPr>
            <p:spPr>
              <a:xfrm>
                <a:off x="242681" y="7530787"/>
                <a:ext cx="13382923" cy="5632311"/>
              </a:xfrm>
              <a:prstGeom prst="rect">
                <a:avLst/>
              </a:prstGeom>
              <a:noFill/>
            </p:spPr>
            <p:txBody>
              <a:bodyPr wrap="square" rtlCol="0">
                <a:spAutoFit/>
              </a:bodyPr>
              <a:lstStyle/>
              <a:p>
                <a:pPr marL="342900" indent="-342900">
                  <a:buFont typeface="Arial" panose="020B0604020202020204" pitchFamily="34" charset="0"/>
                  <a:buChar char="•"/>
                </a:pPr>
                <a:r>
                  <a:rPr lang="en-US" sz="4500" dirty="0">
                    <a:solidFill>
                      <a:schemeClr val="tx1"/>
                    </a:solidFill>
                  </a:rPr>
                  <a:t>Habitual </a:t>
                </a:r>
                <a:r>
                  <a:rPr lang="en-US" sz="4500" i="1" dirty="0">
                    <a:solidFill>
                      <a:schemeClr val="tx1"/>
                    </a:solidFill>
                  </a:rPr>
                  <a:t>be</a:t>
                </a:r>
                <a:r>
                  <a:rPr lang="en-US" sz="4500" dirty="0">
                    <a:solidFill>
                      <a:schemeClr val="tx1"/>
                    </a:solidFill>
                  </a:rPr>
                  <a:t> is an African American English (AAE) feature indicating recurring action.</a:t>
                </a:r>
                <a:endParaRPr lang="en-US" sz="4500" dirty="0"/>
              </a:p>
              <a:p>
                <a:pPr lvl="1"/>
                <a:r>
                  <a:rPr lang="en-US" sz="4500" i="1" dirty="0">
                    <a:solidFill>
                      <a:schemeClr val="tx1"/>
                    </a:solidFill>
                  </a:rPr>
                  <a:t>	AAE: I be in my office by 7:30</a:t>
                </a:r>
              </a:p>
              <a:p>
                <a:pPr lvl="1"/>
                <a:r>
                  <a:rPr lang="en-US" sz="4500" i="1" dirty="0"/>
                  <a:t>	MAE: ‘I am usually in my office by 7:30’</a:t>
                </a:r>
                <a:endParaRPr lang="en-US" sz="4500" i="1" dirty="0">
                  <a:solidFill>
                    <a:schemeClr val="tx1"/>
                  </a:solidFill>
                </a:endParaRPr>
              </a:p>
              <a:p>
                <a:pPr marL="342900" indent="-342900">
                  <a:buFont typeface="Arial" panose="020B0604020202020204" pitchFamily="34" charset="0"/>
                  <a:buChar char="•"/>
                </a:pPr>
                <a:r>
                  <a:rPr lang="en-US" sz="4500" dirty="0">
                    <a:solidFill>
                      <a:schemeClr val="tx1"/>
                    </a:solidFill>
                  </a:rPr>
                  <a:t>AAE lacks annotated data, resultin</a:t>
                </a:r>
                <a:r>
                  <a:rPr lang="en-US" sz="4500" dirty="0"/>
                  <a:t>g  in </a:t>
                </a:r>
                <a:r>
                  <a:rPr lang="en-US" sz="4500" dirty="0">
                    <a:solidFill>
                      <a:schemeClr val="tx1"/>
                    </a:solidFill>
                  </a:rPr>
                  <a:t>lower performance of NLP tools.</a:t>
                </a:r>
              </a:p>
              <a:p>
                <a:pPr marL="342900" indent="-342900">
                  <a:buFont typeface="Arial" panose="020B0604020202020204" pitchFamily="34" charset="0"/>
                  <a:buChar char="•"/>
                </a:pPr>
                <a:r>
                  <a:rPr lang="en-US" sz="4500" dirty="0"/>
                  <a:t>Increasing annotated data improves performance however manual annotation is expensive.</a:t>
                </a:r>
              </a:p>
            </p:txBody>
          </p:sp>
        </p:grpSp>
        <p:grpSp>
          <p:nvGrpSpPr>
            <p:cNvPr id="1027" name="Group 1026">
              <a:extLst>
                <a:ext uri="{FF2B5EF4-FFF2-40B4-BE49-F238E27FC236}">
                  <a16:creationId xmlns:a16="http://schemas.microsoft.com/office/drawing/2014/main" id="{29450895-0A25-969C-A2CC-37B54C613382}"/>
                </a:ext>
              </a:extLst>
            </p:cNvPr>
            <p:cNvGrpSpPr/>
            <p:nvPr/>
          </p:nvGrpSpPr>
          <p:grpSpPr>
            <a:xfrm>
              <a:off x="422652" y="13533286"/>
              <a:ext cx="12904924" cy="4751433"/>
              <a:chOff x="486131" y="14112504"/>
              <a:chExt cx="13270986" cy="4751433"/>
            </a:xfrm>
          </p:grpSpPr>
          <p:sp>
            <p:nvSpPr>
              <p:cNvPr id="16" name="TextBox 15">
                <a:extLst>
                  <a:ext uri="{FF2B5EF4-FFF2-40B4-BE49-F238E27FC236}">
                    <a16:creationId xmlns:a16="http://schemas.microsoft.com/office/drawing/2014/main" id="{EA77704C-039F-F3E4-8BDC-C8F63418C0BE}"/>
                  </a:ext>
                </a:extLst>
              </p:cNvPr>
              <p:cNvSpPr txBox="1"/>
              <p:nvPr/>
            </p:nvSpPr>
            <p:spPr>
              <a:xfrm>
                <a:off x="552756" y="15447617"/>
                <a:ext cx="12756135" cy="3416320"/>
              </a:xfrm>
              <a:prstGeom prst="rect">
                <a:avLst/>
              </a:prstGeom>
              <a:noFill/>
            </p:spPr>
            <p:txBody>
              <a:bodyPr wrap="square" rtlCol="0">
                <a:spAutoFit/>
              </a:bodyPr>
              <a:lstStyle/>
              <a:p>
                <a:pPr algn="ctr"/>
                <a:r>
                  <a:rPr lang="en-US" sz="5400" i="1" dirty="0"/>
                  <a:t>Can linguistic information be used to enhance classification of African American English’s habitual be?</a:t>
                </a:r>
              </a:p>
              <a:p>
                <a:pPr algn="ctr"/>
                <a:endParaRPr lang="en-US" sz="5400" i="1" dirty="0"/>
              </a:p>
            </p:txBody>
          </p:sp>
          <p:sp>
            <p:nvSpPr>
              <p:cNvPr id="43" name="object 38">
                <a:extLst>
                  <a:ext uri="{FF2B5EF4-FFF2-40B4-BE49-F238E27FC236}">
                    <a16:creationId xmlns:a16="http://schemas.microsoft.com/office/drawing/2014/main" id="{F363C409-2F6E-F0D2-E8A8-B2B5153C5AD1}"/>
                  </a:ext>
                </a:extLst>
              </p:cNvPr>
              <p:cNvSpPr txBox="1"/>
              <p:nvPr/>
            </p:nvSpPr>
            <p:spPr>
              <a:xfrm>
                <a:off x="486131" y="14112504"/>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Objective</a:t>
                </a:r>
                <a:endParaRPr lang="en-US" sz="5000">
                  <a:latin typeface="Arial"/>
                  <a:cs typeface="Arial"/>
                </a:endParaRPr>
              </a:p>
            </p:txBody>
          </p:sp>
        </p:grpSp>
        <p:grpSp>
          <p:nvGrpSpPr>
            <p:cNvPr id="1025" name="Group 1024">
              <a:extLst>
                <a:ext uri="{FF2B5EF4-FFF2-40B4-BE49-F238E27FC236}">
                  <a16:creationId xmlns:a16="http://schemas.microsoft.com/office/drawing/2014/main" id="{F1C5A8CF-2496-E96C-81FD-7E1FFC89113B}"/>
                </a:ext>
              </a:extLst>
            </p:cNvPr>
            <p:cNvGrpSpPr/>
            <p:nvPr/>
          </p:nvGrpSpPr>
          <p:grpSpPr>
            <a:xfrm>
              <a:off x="302671" y="17638473"/>
              <a:ext cx="13144886" cy="7872027"/>
              <a:chOff x="242681" y="20399474"/>
              <a:chExt cx="13517754" cy="7872027"/>
            </a:xfrm>
          </p:grpSpPr>
          <p:sp>
            <p:nvSpPr>
              <p:cNvPr id="17" name="TextBox 16">
                <a:extLst>
                  <a:ext uri="{FF2B5EF4-FFF2-40B4-BE49-F238E27FC236}">
                    <a16:creationId xmlns:a16="http://schemas.microsoft.com/office/drawing/2014/main" id="{1A54C058-58DD-47DB-8172-E4C0AE1509BF}"/>
                  </a:ext>
                </a:extLst>
              </p:cNvPr>
              <p:cNvSpPr txBox="1"/>
              <p:nvPr/>
            </p:nvSpPr>
            <p:spPr>
              <a:xfrm>
                <a:off x="242681" y="21254195"/>
                <a:ext cx="13517754" cy="7017306"/>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4500" dirty="0"/>
                  <a:t>Analyzed 250 sentences from African American oral histories</a:t>
                </a:r>
                <a:endParaRPr lang="en-US" sz="4500" dirty="0">
                  <a:cs typeface="Calibri"/>
                </a:endParaRPr>
              </a:p>
              <a:p>
                <a:pPr marL="342900" indent="-342900">
                  <a:buFont typeface="Arial" panose="020B0604020202020204" pitchFamily="34" charset="0"/>
                  <a:buChar char="•"/>
                </a:pPr>
                <a:r>
                  <a:rPr lang="en-US" sz="4500" dirty="0"/>
                  <a:t>Trained an ensemble classical machine learning model </a:t>
                </a:r>
                <a:r>
                  <a:rPr lang="en-US" sz="4500" dirty="0">
                    <a:latin typeface="Calibri"/>
                    <a:cs typeface="Arial"/>
                  </a:rPr>
                  <a:t>and a Transformer model on linguistic structures </a:t>
                </a:r>
              </a:p>
              <a:p>
                <a:pPr marL="342900" indent="-342900">
                  <a:buFont typeface="Arial" panose="020B0604020202020204" pitchFamily="34" charset="0"/>
                  <a:buChar char="•"/>
                </a:pPr>
                <a:r>
                  <a:rPr lang="en-US" sz="4500" dirty="0">
                    <a:latin typeface="Calibri"/>
                    <a:cs typeface="Arial"/>
                  </a:rPr>
                  <a:t>Use k-fold cross validation to rotate the training and test sets for improved model accuracy</a:t>
                </a:r>
              </a:p>
              <a:p>
                <a:pPr marL="342900" indent="-342900">
                  <a:buFont typeface="Arial" panose="020B0604020202020204" pitchFamily="34" charset="0"/>
                  <a:buChar char="•"/>
                </a:pPr>
                <a:r>
                  <a:rPr lang="en-US" sz="4500" dirty="0">
                    <a:latin typeface="Calibri"/>
                    <a:cs typeface="Arial"/>
                  </a:rPr>
                  <a:t>Predicted sentences as habitual or non-habitual</a:t>
                </a:r>
                <a:endParaRPr lang="en-US" sz="4500" dirty="0">
                  <a:latin typeface="Calibri"/>
                  <a:ea typeface="Calibri"/>
                  <a:cs typeface="Arial"/>
                </a:endParaRPr>
              </a:p>
              <a:p>
                <a:pPr marL="342900" indent="-342900">
                  <a:buFont typeface="Arial" panose="020B0604020202020204" pitchFamily="34" charset="0"/>
                  <a:buChar char="•"/>
                </a:pPr>
                <a:r>
                  <a:rPr lang="en-US" sz="4500" dirty="0">
                    <a:solidFill>
                      <a:srgbClr val="0D0D0D"/>
                    </a:solidFill>
                    <a:latin typeface="Calibri"/>
                    <a:cs typeface="Arial"/>
                  </a:rPr>
                  <a:t>Experimented with varying amounts of linguistic information to assess impact on classification rate.</a:t>
                </a:r>
                <a:endParaRPr lang="en-US" sz="4500" dirty="0">
                  <a:latin typeface="Calibri"/>
                  <a:cs typeface="Arial"/>
                </a:endParaRPr>
              </a:p>
              <a:p>
                <a:endParaRPr lang="en-US" sz="4500" dirty="0"/>
              </a:p>
            </p:txBody>
          </p:sp>
          <p:sp>
            <p:nvSpPr>
              <p:cNvPr id="44" name="object 38">
                <a:extLst>
                  <a:ext uri="{FF2B5EF4-FFF2-40B4-BE49-F238E27FC236}">
                    <a16:creationId xmlns:a16="http://schemas.microsoft.com/office/drawing/2014/main" id="{9844367A-6A2F-8DA3-639B-74F1C297EC56}"/>
                  </a:ext>
                </a:extLst>
              </p:cNvPr>
              <p:cNvSpPr txBox="1"/>
              <p:nvPr/>
            </p:nvSpPr>
            <p:spPr>
              <a:xfrm>
                <a:off x="242681" y="20399474"/>
                <a:ext cx="13394370"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Methodology</a:t>
                </a:r>
                <a:endParaRPr lang="en-US" sz="5000">
                  <a:latin typeface="Arial"/>
                  <a:cs typeface="Arial"/>
                </a:endParaRPr>
              </a:p>
            </p:txBody>
          </p:sp>
        </p:grpSp>
      </p:grpSp>
      <p:sp>
        <p:nvSpPr>
          <p:cNvPr id="1045" name="Rectangle 1044">
            <a:extLst>
              <a:ext uri="{FF2B5EF4-FFF2-40B4-BE49-F238E27FC236}">
                <a16:creationId xmlns:a16="http://schemas.microsoft.com/office/drawing/2014/main" id="{B3F8FCEF-58A1-EBDD-7DF4-E0CE66DDBCA3}"/>
              </a:ext>
            </a:extLst>
          </p:cNvPr>
          <p:cNvSpPr/>
          <p:nvPr/>
        </p:nvSpPr>
        <p:spPr>
          <a:xfrm>
            <a:off x="-71300" y="31523263"/>
            <a:ext cx="43962500" cy="139513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buAutoNum type="arabicPeriod"/>
            </a:pPr>
            <a:endParaRPr lang="en-US" sz="4000"/>
          </a:p>
        </p:txBody>
      </p:sp>
      <p:grpSp>
        <p:nvGrpSpPr>
          <p:cNvPr id="52" name="Group 51">
            <a:extLst>
              <a:ext uri="{FF2B5EF4-FFF2-40B4-BE49-F238E27FC236}">
                <a16:creationId xmlns:a16="http://schemas.microsoft.com/office/drawing/2014/main" id="{E9EBD564-3E3C-3E54-DC8A-0D99E5FFB3D8}"/>
              </a:ext>
            </a:extLst>
          </p:cNvPr>
          <p:cNvGrpSpPr/>
          <p:nvPr/>
        </p:nvGrpSpPr>
        <p:grpSpPr>
          <a:xfrm>
            <a:off x="29574016" y="7343502"/>
            <a:ext cx="13270986" cy="3810230"/>
            <a:chOff x="29642126" y="18615300"/>
            <a:chExt cx="13270986" cy="3810230"/>
          </a:xfrm>
        </p:grpSpPr>
        <p:sp>
          <p:nvSpPr>
            <p:cNvPr id="39" name="TextBox 38">
              <a:extLst>
                <a:ext uri="{FF2B5EF4-FFF2-40B4-BE49-F238E27FC236}">
                  <a16:creationId xmlns:a16="http://schemas.microsoft.com/office/drawing/2014/main" id="{1701FB0F-D0BE-0E7B-FD1F-4534CA0870F6}"/>
                </a:ext>
              </a:extLst>
            </p:cNvPr>
            <p:cNvSpPr txBox="1"/>
            <p:nvPr/>
          </p:nvSpPr>
          <p:spPr>
            <a:xfrm>
              <a:off x="29768226" y="19563208"/>
              <a:ext cx="13144886" cy="2862322"/>
            </a:xfrm>
            <a:prstGeom prst="rect">
              <a:avLst/>
            </a:prstGeom>
            <a:noFill/>
          </p:spPr>
          <p:txBody>
            <a:bodyPr wrap="square" rtlCol="0">
              <a:spAutoFit/>
            </a:bodyPr>
            <a:lstStyle/>
            <a:p>
              <a:pPr marL="342900" indent="-342900">
                <a:buFont typeface="Arial" panose="020B0604020202020204" pitchFamily="34" charset="0"/>
                <a:buChar char="•"/>
              </a:pPr>
              <a:r>
                <a:rPr lang="en-US" sz="4500"/>
                <a:t>Models informed by linguistic pattens of AAE outperformed those that were not</a:t>
              </a:r>
            </a:p>
            <a:p>
              <a:pPr marL="342900" indent="-342900">
                <a:buFont typeface="Arial" panose="020B0604020202020204" pitchFamily="34" charset="0"/>
                <a:buChar char="•"/>
              </a:pPr>
              <a:r>
                <a:rPr lang="en-US" sz="4500"/>
                <a:t>Linguistic information improves NLP performance for low resource languages like AAE</a:t>
              </a:r>
              <a:endParaRPr lang="en-US" sz="4500">
                <a:solidFill>
                  <a:schemeClr val="tx1"/>
                </a:solidFill>
              </a:endParaRPr>
            </a:p>
          </p:txBody>
        </p:sp>
        <p:sp>
          <p:nvSpPr>
            <p:cNvPr id="46" name="object 38">
              <a:extLst>
                <a:ext uri="{FF2B5EF4-FFF2-40B4-BE49-F238E27FC236}">
                  <a16:creationId xmlns:a16="http://schemas.microsoft.com/office/drawing/2014/main" id="{A94AA1E6-F85C-222D-5196-BF2C9ED15B07}"/>
                </a:ext>
              </a:extLst>
            </p:cNvPr>
            <p:cNvSpPr txBox="1"/>
            <p:nvPr/>
          </p:nvSpPr>
          <p:spPr>
            <a:xfrm>
              <a:off x="29642126" y="18615300"/>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Conclusion</a:t>
              </a:r>
              <a:endParaRPr lang="en-US" sz="5000">
                <a:latin typeface="Arial"/>
                <a:cs typeface="Arial"/>
              </a:endParaRPr>
            </a:p>
          </p:txBody>
        </p:sp>
      </p:grpSp>
      <p:grpSp>
        <p:nvGrpSpPr>
          <p:cNvPr id="14" name="Group 13">
            <a:extLst>
              <a:ext uri="{FF2B5EF4-FFF2-40B4-BE49-F238E27FC236}">
                <a16:creationId xmlns:a16="http://schemas.microsoft.com/office/drawing/2014/main" id="{29BC6779-EF28-EA2D-BC49-719319413028}"/>
              </a:ext>
            </a:extLst>
          </p:cNvPr>
          <p:cNvGrpSpPr/>
          <p:nvPr/>
        </p:nvGrpSpPr>
        <p:grpSpPr>
          <a:xfrm>
            <a:off x="29574016" y="11820245"/>
            <a:ext cx="13270986" cy="5221562"/>
            <a:chOff x="30002471" y="18180017"/>
            <a:chExt cx="13270986" cy="5221562"/>
          </a:xfrm>
        </p:grpSpPr>
        <p:sp>
          <p:nvSpPr>
            <p:cNvPr id="2" name="object 38">
              <a:extLst>
                <a:ext uri="{FF2B5EF4-FFF2-40B4-BE49-F238E27FC236}">
                  <a16:creationId xmlns:a16="http://schemas.microsoft.com/office/drawing/2014/main" id="{AE0D071E-8C18-47A2-ABC8-21B0510CB560}"/>
                </a:ext>
              </a:extLst>
            </p:cNvPr>
            <p:cNvSpPr txBox="1"/>
            <p:nvPr/>
          </p:nvSpPr>
          <p:spPr>
            <a:xfrm>
              <a:off x="30002471" y="18180017"/>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Further Direction</a:t>
              </a:r>
              <a:endParaRPr lang="en-US" sz="5000">
                <a:latin typeface="Arial"/>
                <a:cs typeface="Arial"/>
              </a:endParaRPr>
            </a:p>
          </p:txBody>
        </p:sp>
        <p:sp>
          <p:nvSpPr>
            <p:cNvPr id="3" name="TextBox 2">
              <a:extLst>
                <a:ext uri="{FF2B5EF4-FFF2-40B4-BE49-F238E27FC236}">
                  <a16:creationId xmlns:a16="http://schemas.microsoft.com/office/drawing/2014/main" id="{5F201957-0A58-16DB-6381-F1A460FA5A9A}"/>
                </a:ext>
              </a:extLst>
            </p:cNvPr>
            <p:cNvSpPr txBox="1"/>
            <p:nvPr/>
          </p:nvSpPr>
          <p:spPr>
            <a:xfrm>
              <a:off x="30033996" y="19154262"/>
              <a:ext cx="13144886" cy="4247317"/>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4500" dirty="0"/>
                <a:t>A detailed analysis of the salience of each syntactic pattern identified can inform the grammatical description of AAE</a:t>
              </a:r>
            </a:p>
            <a:p>
              <a:pPr marL="571500" indent="-571500">
                <a:buFont typeface="Arial" panose="020B0604020202020204" pitchFamily="34" charset="0"/>
                <a:buChar char="•"/>
              </a:pPr>
              <a:r>
                <a:rPr lang="en-US" sz="4500" dirty="0"/>
                <a:t>We are now working to conduct similar research on other AAE features such as multiple negation, person number agreement, and null copula.</a:t>
              </a:r>
            </a:p>
          </p:txBody>
        </p:sp>
      </p:grpSp>
      <p:grpSp>
        <p:nvGrpSpPr>
          <p:cNvPr id="13" name="Group 12">
            <a:extLst>
              <a:ext uri="{FF2B5EF4-FFF2-40B4-BE49-F238E27FC236}">
                <a16:creationId xmlns:a16="http://schemas.microsoft.com/office/drawing/2014/main" id="{D37A1986-00EC-0860-F977-DB31E0E10D8D}"/>
              </a:ext>
            </a:extLst>
          </p:cNvPr>
          <p:cNvGrpSpPr/>
          <p:nvPr/>
        </p:nvGrpSpPr>
        <p:grpSpPr>
          <a:xfrm>
            <a:off x="29574016" y="17983303"/>
            <a:ext cx="13270986" cy="6659578"/>
            <a:chOff x="29939421" y="22633357"/>
            <a:chExt cx="13270986" cy="6659578"/>
          </a:xfrm>
        </p:grpSpPr>
        <p:sp>
          <p:nvSpPr>
            <p:cNvPr id="5" name="object 38">
              <a:extLst>
                <a:ext uri="{FF2B5EF4-FFF2-40B4-BE49-F238E27FC236}">
                  <a16:creationId xmlns:a16="http://schemas.microsoft.com/office/drawing/2014/main" id="{0BB26576-5B8B-0ADA-6A35-B0C8212420AF}"/>
                </a:ext>
              </a:extLst>
            </p:cNvPr>
            <p:cNvSpPr txBox="1"/>
            <p:nvPr/>
          </p:nvSpPr>
          <p:spPr>
            <a:xfrm>
              <a:off x="29939421" y="22633357"/>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References</a:t>
              </a:r>
              <a:endParaRPr lang="en-US" sz="5000">
                <a:latin typeface="Arial"/>
                <a:cs typeface="Arial"/>
              </a:endParaRPr>
            </a:p>
          </p:txBody>
        </p:sp>
        <p:sp>
          <p:nvSpPr>
            <p:cNvPr id="12" name="TextBox 11">
              <a:extLst>
                <a:ext uri="{FF2B5EF4-FFF2-40B4-BE49-F238E27FC236}">
                  <a16:creationId xmlns:a16="http://schemas.microsoft.com/office/drawing/2014/main" id="{E886A25A-CAC9-5224-5D84-FFF845F48201}"/>
                </a:ext>
              </a:extLst>
            </p:cNvPr>
            <p:cNvSpPr txBox="1"/>
            <p:nvPr/>
          </p:nvSpPr>
          <p:spPr>
            <a:xfrm>
              <a:off x="29970946" y="23429791"/>
              <a:ext cx="13207936" cy="5863144"/>
            </a:xfrm>
            <a:prstGeom prst="rect">
              <a:avLst/>
            </a:prstGeom>
            <a:noFill/>
          </p:spPr>
          <p:txBody>
            <a:bodyPr wrap="square" rtlCol="0">
              <a:spAutoFit/>
            </a:bodyPr>
            <a:lstStyle/>
            <a:p>
              <a:r>
                <a:rPr lang="en-US" sz="2500" err="1">
                  <a:solidFill>
                    <a:schemeClr val="tx1"/>
                  </a:solidFill>
                  <a:effectLst/>
                </a:rPr>
                <a:t>Demszky</a:t>
              </a:r>
              <a:r>
                <a:rPr lang="en-US" sz="2500">
                  <a:solidFill>
                    <a:schemeClr val="tx1"/>
                  </a:solidFill>
                  <a:effectLst/>
                </a:rPr>
                <a:t>, D., Sharma, D., Clark, J., Prabhakaran, V., &amp; Eisenstein, J. (2021). Learning to Recognize Dialect Features. In K. Toutanova, A. </a:t>
              </a:r>
              <a:r>
                <a:rPr lang="en-US" sz="2500" err="1">
                  <a:solidFill>
                    <a:schemeClr val="tx1"/>
                  </a:solidFill>
                  <a:effectLst/>
                </a:rPr>
                <a:t>Rumshisky</a:t>
              </a:r>
              <a:r>
                <a:rPr lang="en-US" sz="2500">
                  <a:solidFill>
                    <a:schemeClr val="tx1"/>
                  </a:solidFill>
                  <a:effectLst/>
                </a:rPr>
                <a:t>, L. </a:t>
              </a:r>
              <a:r>
                <a:rPr lang="en-US" sz="2500" err="1">
                  <a:solidFill>
                    <a:schemeClr val="tx1"/>
                  </a:solidFill>
                  <a:effectLst/>
                </a:rPr>
                <a:t>Zettlemoyer</a:t>
              </a:r>
              <a:r>
                <a:rPr lang="en-US" sz="2500">
                  <a:solidFill>
                    <a:schemeClr val="tx1"/>
                  </a:solidFill>
                  <a:effectLst/>
                </a:rPr>
                <a:t>, D. </a:t>
              </a:r>
              <a:r>
                <a:rPr lang="en-US" sz="2500" err="1">
                  <a:solidFill>
                    <a:schemeClr val="tx1"/>
                  </a:solidFill>
                  <a:effectLst/>
                </a:rPr>
                <a:t>Hakkani</a:t>
              </a:r>
              <a:r>
                <a:rPr lang="en-US" sz="2500">
                  <a:solidFill>
                    <a:schemeClr val="tx1"/>
                  </a:solidFill>
                  <a:effectLst/>
                </a:rPr>
                <a:t>-Tur, I. </a:t>
              </a:r>
              <a:r>
                <a:rPr lang="en-US" sz="2500" err="1">
                  <a:solidFill>
                    <a:schemeClr val="tx1"/>
                  </a:solidFill>
                  <a:effectLst/>
                </a:rPr>
                <a:t>Beltagy</a:t>
              </a:r>
              <a:r>
                <a:rPr lang="en-US" sz="2500">
                  <a:solidFill>
                    <a:schemeClr val="tx1"/>
                  </a:solidFill>
                  <a:effectLst/>
                </a:rPr>
                <a:t>, S. </a:t>
              </a:r>
              <a:r>
                <a:rPr lang="en-US" sz="2500" err="1">
                  <a:solidFill>
                    <a:schemeClr val="tx1"/>
                  </a:solidFill>
                  <a:effectLst/>
                </a:rPr>
                <a:t>Bethard</a:t>
              </a:r>
              <a:r>
                <a:rPr lang="en-US" sz="2500">
                  <a:solidFill>
                    <a:schemeClr val="tx1"/>
                  </a:solidFill>
                  <a:effectLst/>
                </a:rPr>
                <a:t>, R. </a:t>
              </a:r>
              <a:r>
                <a:rPr lang="en-US" sz="2500" err="1">
                  <a:solidFill>
                    <a:schemeClr val="tx1"/>
                  </a:solidFill>
                  <a:effectLst/>
                </a:rPr>
                <a:t>Cotterell</a:t>
              </a:r>
              <a:r>
                <a:rPr lang="en-US" sz="2500">
                  <a:solidFill>
                    <a:schemeClr val="tx1"/>
                  </a:solidFill>
                  <a:effectLst/>
                </a:rPr>
                <a:t>, T. Chakraborty, &amp; Y. Zhou (Eds.), </a:t>
              </a:r>
              <a:r>
                <a:rPr lang="en-US" sz="2500" i="1">
                  <a:solidFill>
                    <a:schemeClr val="tx1"/>
                  </a:solidFill>
                  <a:effectLst/>
                </a:rPr>
                <a:t>Proceedings of the 2021 Conference of the North American Chapter of the Association for Computational Linguistics: Human Language Technologies</a:t>
              </a:r>
              <a:r>
                <a:rPr lang="en-US" sz="2500">
                  <a:solidFill>
                    <a:schemeClr val="tx1"/>
                  </a:solidFill>
                  <a:effectLst/>
                </a:rPr>
                <a:t> (pp. 2315–2338). Association for Computational Linguistics. https://doi.org/10.18653/v1/2021.naacl-main.184</a:t>
              </a:r>
            </a:p>
            <a:p>
              <a:r>
                <a:rPr lang="en-US" sz="2500" err="1">
                  <a:solidFill>
                    <a:schemeClr val="tx1"/>
                  </a:solidFill>
                  <a:effectLst/>
                </a:rPr>
                <a:t>Fasold</a:t>
              </a:r>
              <a:r>
                <a:rPr lang="en-US" sz="2500">
                  <a:solidFill>
                    <a:schemeClr val="tx1"/>
                  </a:solidFill>
                  <a:effectLst/>
                </a:rPr>
                <a:t>, R. W. (1969). Tense and the Form Be in Black English. </a:t>
              </a:r>
              <a:r>
                <a:rPr lang="en-US" sz="2500" i="1">
                  <a:solidFill>
                    <a:schemeClr val="tx1"/>
                  </a:solidFill>
                  <a:effectLst/>
                </a:rPr>
                <a:t>Language</a:t>
              </a:r>
              <a:r>
                <a:rPr lang="en-US" sz="2500">
                  <a:solidFill>
                    <a:schemeClr val="tx1"/>
                  </a:solidFill>
                  <a:effectLst/>
                </a:rPr>
                <a:t>, </a:t>
              </a:r>
              <a:r>
                <a:rPr lang="en-US" sz="2500" i="1">
                  <a:solidFill>
                    <a:schemeClr val="tx1"/>
                  </a:solidFill>
                  <a:effectLst/>
                </a:rPr>
                <a:t>45</a:t>
              </a:r>
              <a:r>
                <a:rPr lang="en-US" sz="2500">
                  <a:solidFill>
                    <a:schemeClr val="tx1"/>
                  </a:solidFill>
                  <a:effectLst/>
                </a:rPr>
                <a:t>(4), 763–776. https://doi.org/10.2307/412334</a:t>
              </a:r>
            </a:p>
            <a:p>
              <a:r>
                <a:rPr lang="en-US" sz="2500">
                  <a:solidFill>
                    <a:schemeClr val="tx1"/>
                  </a:solidFill>
                  <a:effectLst/>
                </a:rPr>
                <a:t>Green, L. J. (2002). </a:t>
              </a:r>
              <a:r>
                <a:rPr lang="en-US" sz="2500" i="1">
                  <a:solidFill>
                    <a:schemeClr val="tx1"/>
                  </a:solidFill>
                  <a:effectLst/>
                </a:rPr>
                <a:t>African American English: A linguistic introduction</a:t>
              </a:r>
              <a:r>
                <a:rPr lang="en-US" sz="2500">
                  <a:solidFill>
                    <a:schemeClr val="tx1"/>
                  </a:solidFill>
                  <a:effectLst/>
                </a:rPr>
                <a:t>.</a:t>
              </a:r>
            </a:p>
            <a:p>
              <a:r>
                <a:rPr lang="en-US" sz="2500" err="1">
                  <a:solidFill>
                    <a:schemeClr val="tx1"/>
                  </a:solidFill>
                  <a:effectLst/>
                </a:rPr>
                <a:t>Magueresse</a:t>
              </a:r>
              <a:r>
                <a:rPr lang="en-US" sz="2500">
                  <a:solidFill>
                    <a:schemeClr val="tx1"/>
                  </a:solidFill>
                  <a:effectLst/>
                </a:rPr>
                <a:t>, A., Carles, V., &amp; </a:t>
              </a:r>
              <a:r>
                <a:rPr lang="en-US" sz="2500" err="1">
                  <a:solidFill>
                    <a:schemeClr val="tx1"/>
                  </a:solidFill>
                  <a:effectLst/>
                </a:rPr>
                <a:t>Heetderks</a:t>
              </a:r>
              <a:r>
                <a:rPr lang="en-US" sz="2500">
                  <a:solidFill>
                    <a:schemeClr val="tx1"/>
                  </a:solidFill>
                  <a:effectLst/>
                </a:rPr>
                <a:t>, E. (2020). </a:t>
              </a:r>
              <a:r>
                <a:rPr lang="en-US" sz="2500" i="1">
                  <a:solidFill>
                    <a:schemeClr val="tx1"/>
                  </a:solidFill>
                  <a:effectLst/>
                </a:rPr>
                <a:t>Low-resource Languages: A Review of Past Work and Future Challenges</a:t>
              </a:r>
              <a:r>
                <a:rPr lang="en-US" sz="2500">
                  <a:solidFill>
                    <a:schemeClr val="tx1"/>
                  </a:solidFill>
                  <a:effectLst/>
                </a:rPr>
                <a:t> (arXiv:2006.07264). </a:t>
              </a:r>
              <a:r>
                <a:rPr lang="en-US" sz="2500" err="1">
                  <a:solidFill>
                    <a:schemeClr val="tx1"/>
                  </a:solidFill>
                  <a:effectLst/>
                </a:rPr>
                <a:t>arXiv</a:t>
              </a:r>
              <a:r>
                <a:rPr lang="en-US" sz="2500">
                  <a:solidFill>
                    <a:schemeClr val="tx1"/>
                  </a:solidFill>
                  <a:effectLst/>
                </a:rPr>
                <a:t>. http://arxiv.org/abs/2006.07264</a:t>
              </a:r>
            </a:p>
            <a:p>
              <a:r>
                <a:rPr lang="en-US" sz="2500" err="1">
                  <a:solidFill>
                    <a:schemeClr val="tx1"/>
                  </a:solidFill>
                  <a:effectLst/>
                </a:rPr>
                <a:t>Masis</a:t>
              </a:r>
              <a:r>
                <a:rPr lang="en-US" sz="2500">
                  <a:solidFill>
                    <a:schemeClr val="tx1"/>
                  </a:solidFill>
                  <a:effectLst/>
                </a:rPr>
                <a:t>, T., Neal, A., Green, L., &amp; O’Connor, B. (2022). Corpus-Guided Contrast Sets for Morphosyntactic Feature Detection in Low-Resource English Varieties. </a:t>
              </a:r>
              <a:r>
                <a:rPr lang="en-US" sz="2500" i="1">
                  <a:solidFill>
                    <a:schemeClr val="tx1"/>
                  </a:solidFill>
                  <a:effectLst/>
                </a:rPr>
                <a:t>Proceedings of the First Workshop on NLP Applications to Field Linguistics</a:t>
              </a:r>
              <a:r>
                <a:rPr lang="en-US" sz="2500">
                  <a:solidFill>
                    <a:schemeClr val="tx1"/>
                  </a:solidFill>
                  <a:effectLst/>
                </a:rPr>
                <a:t>, 11–25. https://aclanthology.org/2022.fieldmatters-1.2</a:t>
              </a:r>
            </a:p>
          </p:txBody>
        </p:sp>
      </p:grpSp>
      <p:grpSp>
        <p:nvGrpSpPr>
          <p:cNvPr id="18" name="Group 17">
            <a:extLst>
              <a:ext uri="{FF2B5EF4-FFF2-40B4-BE49-F238E27FC236}">
                <a16:creationId xmlns:a16="http://schemas.microsoft.com/office/drawing/2014/main" id="{1B54A6C3-C59F-A543-3EF6-A4E7E21AD500}"/>
              </a:ext>
            </a:extLst>
          </p:cNvPr>
          <p:cNvGrpSpPr/>
          <p:nvPr/>
        </p:nvGrpSpPr>
        <p:grpSpPr>
          <a:xfrm>
            <a:off x="15150570" y="25472501"/>
            <a:ext cx="13590060" cy="4455672"/>
            <a:chOff x="29773237" y="6680014"/>
            <a:chExt cx="13590060" cy="4455672"/>
          </a:xfrm>
        </p:grpSpPr>
        <p:sp>
          <p:nvSpPr>
            <p:cNvPr id="35" name="TextBox 34">
              <a:extLst>
                <a:ext uri="{FF2B5EF4-FFF2-40B4-BE49-F238E27FC236}">
                  <a16:creationId xmlns:a16="http://schemas.microsoft.com/office/drawing/2014/main" id="{635B71CF-6D46-C7E4-D186-6FDCE972EBC6}"/>
                </a:ext>
              </a:extLst>
            </p:cNvPr>
            <p:cNvSpPr txBox="1"/>
            <p:nvPr/>
          </p:nvSpPr>
          <p:spPr>
            <a:xfrm>
              <a:off x="29780319" y="7580867"/>
              <a:ext cx="13582978" cy="355481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4500" dirty="0"/>
                <a:t>Baseline ensemble only achieved a 0.29 F</a:t>
              </a:r>
              <a:r>
                <a:rPr lang="en-US" sz="4500" baseline="-25000" dirty="0"/>
                <a:t>1</a:t>
              </a:r>
              <a:r>
                <a:rPr lang="en-US" sz="4500" dirty="0"/>
                <a:t>-score for habitual </a:t>
              </a:r>
              <a:r>
                <a:rPr lang="en-US" sz="4500" i="1" dirty="0"/>
                <a:t>be.</a:t>
              </a:r>
            </a:p>
            <a:p>
              <a:pPr marL="342900" indent="-342900">
                <a:buFont typeface="Arial" panose="020B0604020202020204" pitchFamily="34" charset="0"/>
                <a:buChar char="•"/>
              </a:pPr>
              <a:r>
                <a:rPr lang="en-US" sz="4500" dirty="0"/>
                <a:t>Combining all syntactic and grammatical rules achieved the highest classification rate with a 0.83 </a:t>
              </a:r>
              <a:r>
                <a:rPr lang="en-US" sz="4500" dirty="0">
                  <a:ea typeface="+mn-lt"/>
                  <a:cs typeface="+mn-lt"/>
                </a:rPr>
                <a:t>F</a:t>
              </a:r>
              <a:r>
                <a:rPr lang="en-US" sz="2000" baseline="-25000" dirty="0">
                  <a:ea typeface="+mn-lt"/>
                  <a:cs typeface="+mn-lt"/>
                </a:rPr>
                <a:t>1</a:t>
              </a:r>
              <a:r>
                <a:rPr lang="en-US" sz="4500" dirty="0">
                  <a:ea typeface="+mn-lt"/>
                  <a:cs typeface="+mn-lt"/>
                </a:rPr>
                <a:t>-score</a:t>
              </a:r>
              <a:r>
                <a:rPr lang="en-US" sz="4500" dirty="0"/>
                <a:t> for the habitual class and 0.96 </a:t>
              </a:r>
              <a:r>
                <a:rPr lang="en-US" sz="4500" dirty="0">
                  <a:ea typeface="+mn-lt"/>
                  <a:cs typeface="+mn-lt"/>
                </a:rPr>
                <a:t>F</a:t>
              </a:r>
              <a:r>
                <a:rPr lang="en-US" sz="3000" baseline="-25000" dirty="0">
                  <a:ea typeface="+mn-lt"/>
                  <a:cs typeface="+mn-lt"/>
                </a:rPr>
                <a:t>1</a:t>
              </a:r>
              <a:r>
                <a:rPr lang="en-US" sz="4500" dirty="0">
                  <a:ea typeface="+mn-lt"/>
                  <a:cs typeface="+mn-lt"/>
                </a:rPr>
                <a:t>-score overall</a:t>
              </a:r>
              <a:endParaRPr lang="en-US" sz="4500" dirty="0">
                <a:ea typeface="Calibri"/>
                <a:cs typeface="Calibri"/>
              </a:endParaRPr>
            </a:p>
          </p:txBody>
        </p:sp>
        <p:sp>
          <p:nvSpPr>
            <p:cNvPr id="1035" name="object 38">
              <a:extLst>
                <a:ext uri="{FF2B5EF4-FFF2-40B4-BE49-F238E27FC236}">
                  <a16:creationId xmlns:a16="http://schemas.microsoft.com/office/drawing/2014/main" id="{F5435576-3F34-6A08-B3C5-8C053C02E2B3}"/>
                </a:ext>
              </a:extLst>
            </p:cNvPr>
            <p:cNvSpPr txBox="1"/>
            <p:nvPr/>
          </p:nvSpPr>
          <p:spPr>
            <a:xfrm>
              <a:off x="29773237" y="6680014"/>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Discussion</a:t>
              </a:r>
              <a:endParaRPr lang="en-US" sz="5000">
                <a:latin typeface="Arial"/>
                <a:cs typeface="Arial"/>
              </a:endParaRPr>
            </a:p>
          </p:txBody>
        </p:sp>
      </p:grpSp>
      <p:grpSp>
        <p:nvGrpSpPr>
          <p:cNvPr id="27" name="Group 26">
            <a:extLst>
              <a:ext uri="{FF2B5EF4-FFF2-40B4-BE49-F238E27FC236}">
                <a16:creationId xmlns:a16="http://schemas.microsoft.com/office/drawing/2014/main" id="{D870A114-99C5-7259-FD80-FB5B70A1FC1F}"/>
              </a:ext>
            </a:extLst>
          </p:cNvPr>
          <p:cNvGrpSpPr/>
          <p:nvPr/>
        </p:nvGrpSpPr>
        <p:grpSpPr>
          <a:xfrm>
            <a:off x="15255539" y="7458954"/>
            <a:ext cx="13380122" cy="10313266"/>
            <a:chOff x="14857138" y="6676066"/>
            <a:chExt cx="13380122" cy="10313266"/>
          </a:xfrm>
        </p:grpSpPr>
        <p:sp>
          <p:nvSpPr>
            <p:cNvPr id="55" name="TextBox 54">
              <a:extLst>
                <a:ext uri="{FF2B5EF4-FFF2-40B4-BE49-F238E27FC236}">
                  <a16:creationId xmlns:a16="http://schemas.microsoft.com/office/drawing/2014/main" id="{E9207C3E-7CFA-6F61-BA5E-B96434E73EB4}"/>
                </a:ext>
              </a:extLst>
            </p:cNvPr>
            <p:cNvSpPr txBox="1"/>
            <p:nvPr/>
          </p:nvSpPr>
          <p:spPr>
            <a:xfrm>
              <a:off x="14966274" y="7620747"/>
              <a:ext cx="13270986" cy="1477328"/>
            </a:xfrm>
            <a:prstGeom prst="rect">
              <a:avLst/>
            </a:prstGeom>
            <a:noFill/>
          </p:spPr>
          <p:txBody>
            <a:bodyPr wrap="square" lIns="91440" tIns="45720" rIns="91440" bIns="45720" rtlCol="0" anchor="t">
              <a:spAutoFit/>
            </a:bodyPr>
            <a:lstStyle/>
            <a:p>
              <a:pPr marL="685800" indent="-685800">
                <a:buFont typeface="Arial" panose="020B0604020202020204" pitchFamily="34" charset="0"/>
                <a:buChar char="•"/>
              </a:pPr>
              <a:r>
                <a:rPr lang="en-US" sz="4500"/>
                <a:t>Dependency syntax analysis reveals 2 structures frequently related to habitual </a:t>
              </a:r>
              <a:r>
                <a:rPr lang="en-US" sz="4500" i="1"/>
                <a:t>be:</a:t>
              </a:r>
              <a:endParaRPr lang="en-US" sz="4500"/>
            </a:p>
          </p:txBody>
        </p:sp>
        <p:sp>
          <p:nvSpPr>
            <p:cNvPr id="53" name="object 38">
              <a:extLst>
                <a:ext uri="{FF2B5EF4-FFF2-40B4-BE49-F238E27FC236}">
                  <a16:creationId xmlns:a16="http://schemas.microsoft.com/office/drawing/2014/main" id="{9CD32E87-A025-3AF3-29EC-4F2906230458}"/>
                </a:ext>
              </a:extLst>
            </p:cNvPr>
            <p:cNvSpPr txBox="1"/>
            <p:nvPr/>
          </p:nvSpPr>
          <p:spPr>
            <a:xfrm>
              <a:off x="14966274" y="6676066"/>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Linguistic Analysis</a:t>
              </a:r>
              <a:endParaRPr lang="en-US" sz="5000">
                <a:latin typeface="Arial"/>
                <a:cs typeface="Arial"/>
              </a:endParaRPr>
            </a:p>
          </p:txBody>
        </p:sp>
        <p:grpSp>
          <p:nvGrpSpPr>
            <p:cNvPr id="1031" name="Group 1030">
              <a:extLst>
                <a:ext uri="{FF2B5EF4-FFF2-40B4-BE49-F238E27FC236}">
                  <a16:creationId xmlns:a16="http://schemas.microsoft.com/office/drawing/2014/main" id="{12929763-0FEC-7357-9B16-FE954ECB67D7}"/>
                </a:ext>
              </a:extLst>
            </p:cNvPr>
            <p:cNvGrpSpPr/>
            <p:nvPr/>
          </p:nvGrpSpPr>
          <p:grpSpPr>
            <a:xfrm>
              <a:off x="21738933" y="10651731"/>
              <a:ext cx="6400233" cy="5319424"/>
              <a:chOff x="17975810" y="16445714"/>
              <a:chExt cx="6400233" cy="5319424"/>
            </a:xfrm>
          </p:grpSpPr>
          <p:sp>
            <p:nvSpPr>
              <p:cNvPr id="57" name="TextBox 56">
                <a:extLst>
                  <a:ext uri="{FF2B5EF4-FFF2-40B4-BE49-F238E27FC236}">
                    <a16:creationId xmlns:a16="http://schemas.microsoft.com/office/drawing/2014/main" id="{7E569788-B8C7-5D3F-ED3D-E23536FE4C72}"/>
                  </a:ext>
                </a:extLst>
              </p:cNvPr>
              <p:cNvSpPr txBox="1"/>
              <p:nvPr/>
            </p:nvSpPr>
            <p:spPr>
              <a:xfrm>
                <a:off x="18274184" y="21211140"/>
                <a:ext cx="4916685" cy="553998"/>
              </a:xfrm>
              <a:prstGeom prst="rect">
                <a:avLst/>
              </a:prstGeom>
              <a:noFill/>
            </p:spPr>
            <p:txBody>
              <a:bodyPr wrap="square" rtlCol="0">
                <a:spAutoFit/>
              </a:bodyPr>
              <a:lstStyle/>
              <a:p>
                <a:pPr algn="ctr"/>
                <a:r>
                  <a:rPr lang="en-US" sz="3000"/>
                  <a:t>(2) </a:t>
                </a:r>
                <a:r>
                  <a:rPr lang="en-US" sz="3000" i="1"/>
                  <a:t>be </a:t>
                </a:r>
                <a:r>
                  <a:rPr lang="en-US" sz="3000"/>
                  <a:t>has a POS tag of VERB</a:t>
                </a:r>
              </a:p>
            </p:txBody>
          </p:sp>
          <p:pic>
            <p:nvPicPr>
              <p:cNvPr id="59" name="Picture 58" descr="A diagram of a tree&#10;&#10;Description automatically generated">
                <a:extLst>
                  <a:ext uri="{FF2B5EF4-FFF2-40B4-BE49-F238E27FC236}">
                    <a16:creationId xmlns:a16="http://schemas.microsoft.com/office/drawing/2014/main" id="{28A983D6-4C8A-6F4F-357B-775152EE65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75810" y="16445714"/>
                <a:ext cx="6400233" cy="4700542"/>
              </a:xfrm>
              <a:prstGeom prst="rect">
                <a:avLst/>
              </a:prstGeom>
              <a:ln w="12700">
                <a:solidFill>
                  <a:schemeClr val="tx1"/>
                </a:solidFill>
              </a:ln>
            </p:spPr>
          </p:pic>
        </p:grpSp>
        <p:grpSp>
          <p:nvGrpSpPr>
            <p:cNvPr id="26" name="Group 25">
              <a:extLst>
                <a:ext uri="{FF2B5EF4-FFF2-40B4-BE49-F238E27FC236}">
                  <a16:creationId xmlns:a16="http://schemas.microsoft.com/office/drawing/2014/main" id="{A584D28F-8031-4BB9-42C7-E0D35258C7C6}"/>
                </a:ext>
              </a:extLst>
            </p:cNvPr>
            <p:cNvGrpSpPr/>
            <p:nvPr/>
          </p:nvGrpSpPr>
          <p:grpSpPr>
            <a:xfrm>
              <a:off x="14857138" y="9780494"/>
              <a:ext cx="6311303" cy="7208838"/>
              <a:chOff x="18354530" y="9618910"/>
              <a:chExt cx="6311303" cy="7208838"/>
            </a:xfrm>
          </p:grpSpPr>
          <p:sp>
            <p:nvSpPr>
              <p:cNvPr id="56" name="TextBox 55">
                <a:extLst>
                  <a:ext uri="{FF2B5EF4-FFF2-40B4-BE49-F238E27FC236}">
                    <a16:creationId xmlns:a16="http://schemas.microsoft.com/office/drawing/2014/main" id="{5F3979AC-D3D5-EA4B-9260-BE2996B8C588}"/>
                  </a:ext>
                </a:extLst>
              </p:cNvPr>
              <p:cNvSpPr txBox="1"/>
              <p:nvPr/>
            </p:nvSpPr>
            <p:spPr>
              <a:xfrm>
                <a:off x="18354530" y="15812085"/>
                <a:ext cx="6032828" cy="1015663"/>
              </a:xfrm>
              <a:prstGeom prst="rect">
                <a:avLst/>
              </a:prstGeom>
              <a:noFill/>
            </p:spPr>
            <p:txBody>
              <a:bodyPr wrap="square" rtlCol="0">
                <a:spAutoFit/>
              </a:bodyPr>
              <a:lstStyle/>
              <a:p>
                <a:pPr algn="ctr"/>
                <a:r>
                  <a:rPr lang="en-US" sz="3000"/>
                  <a:t>(1) </a:t>
                </a:r>
                <a:r>
                  <a:rPr lang="en-US" sz="3000" i="1"/>
                  <a:t>be </a:t>
                </a:r>
                <a:r>
                  <a:rPr lang="en-US" sz="3000"/>
                  <a:t>has a POS tag of AUX and its head has a POS tag of VERB </a:t>
                </a:r>
              </a:p>
            </p:txBody>
          </p:sp>
          <p:pic>
            <p:nvPicPr>
              <p:cNvPr id="30" name="Picture 29" descr="A diagram of a person lying&#10;&#10;Description automatically generated">
                <a:extLst>
                  <a:ext uri="{FF2B5EF4-FFF2-40B4-BE49-F238E27FC236}">
                    <a16:creationId xmlns:a16="http://schemas.microsoft.com/office/drawing/2014/main" id="{2D0FBEC0-A426-98E7-B29D-C1998CA24B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37702" y="9618910"/>
                <a:ext cx="6128131" cy="6050282"/>
              </a:xfrm>
              <a:prstGeom prst="rect">
                <a:avLst/>
              </a:prstGeom>
              <a:ln w="12700">
                <a:solidFill>
                  <a:schemeClr val="tx1"/>
                </a:solidFill>
              </a:ln>
            </p:spPr>
          </p:pic>
        </p:grpSp>
      </p:grpSp>
      <p:grpSp>
        <p:nvGrpSpPr>
          <p:cNvPr id="28" name="Group 27">
            <a:extLst>
              <a:ext uri="{FF2B5EF4-FFF2-40B4-BE49-F238E27FC236}">
                <a16:creationId xmlns:a16="http://schemas.microsoft.com/office/drawing/2014/main" id="{A3216AAD-53DF-0FF2-9846-57B4ABEEB5C6}"/>
              </a:ext>
            </a:extLst>
          </p:cNvPr>
          <p:cNvGrpSpPr/>
          <p:nvPr/>
        </p:nvGrpSpPr>
        <p:grpSpPr>
          <a:xfrm>
            <a:off x="15310107" y="18456645"/>
            <a:ext cx="13270986" cy="5771050"/>
            <a:chOff x="14966274" y="17825537"/>
            <a:chExt cx="13270986" cy="5771050"/>
          </a:xfrm>
        </p:grpSpPr>
        <p:sp>
          <p:nvSpPr>
            <p:cNvPr id="42" name="object 38">
              <a:extLst>
                <a:ext uri="{FF2B5EF4-FFF2-40B4-BE49-F238E27FC236}">
                  <a16:creationId xmlns:a16="http://schemas.microsoft.com/office/drawing/2014/main" id="{ACC92E36-ED4B-3D51-B1FD-3AA2D14DF61B}"/>
                </a:ext>
              </a:extLst>
            </p:cNvPr>
            <p:cNvSpPr txBox="1"/>
            <p:nvPr/>
          </p:nvSpPr>
          <p:spPr>
            <a:xfrm>
              <a:off x="14966274" y="17825537"/>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Results</a:t>
              </a:r>
              <a:endParaRPr lang="en-US" sz="5000">
                <a:latin typeface="Arial"/>
                <a:cs typeface="Arial"/>
              </a:endParaRPr>
            </a:p>
          </p:txBody>
        </p:sp>
        <p:sp>
          <p:nvSpPr>
            <p:cNvPr id="1043" name="TextBox 1042">
              <a:extLst>
                <a:ext uri="{FF2B5EF4-FFF2-40B4-BE49-F238E27FC236}">
                  <a16:creationId xmlns:a16="http://schemas.microsoft.com/office/drawing/2014/main" id="{B8E9821A-5AC2-2C6C-30A1-70FDE5CCC5C4}"/>
                </a:ext>
              </a:extLst>
            </p:cNvPr>
            <p:cNvSpPr txBox="1"/>
            <p:nvPr/>
          </p:nvSpPr>
          <p:spPr>
            <a:xfrm>
              <a:off x="15750262" y="23042589"/>
              <a:ext cx="11703010" cy="553998"/>
            </a:xfrm>
            <a:prstGeom prst="rect">
              <a:avLst/>
            </a:prstGeom>
            <a:noFill/>
          </p:spPr>
          <p:txBody>
            <a:bodyPr wrap="square" rtlCol="0">
              <a:spAutoFit/>
            </a:bodyPr>
            <a:lstStyle/>
            <a:p>
              <a:pPr algn="ctr"/>
              <a:r>
                <a:rPr lang="en-US" sz="3000"/>
                <a:t>Classification of the habitual class. F1-scores averaged over 10 folds.</a:t>
              </a:r>
            </a:p>
          </p:txBody>
        </p:sp>
      </p:grpSp>
      <p:pic>
        <p:nvPicPr>
          <p:cNvPr id="40" name="Picture 39" descr="A logo of a national endowment for the humanity&#10;&#10;Description automatically generated">
            <a:extLst>
              <a:ext uri="{FF2B5EF4-FFF2-40B4-BE49-F238E27FC236}">
                <a16:creationId xmlns:a16="http://schemas.microsoft.com/office/drawing/2014/main" id="{8BBA149A-4B6E-CE1D-57BB-F7B842E28C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54618" y="2385912"/>
            <a:ext cx="1929716" cy="1929716"/>
          </a:xfrm>
          <a:prstGeom prst="rect">
            <a:avLst/>
          </a:prstGeom>
        </p:spPr>
      </p:pic>
      <p:pic>
        <p:nvPicPr>
          <p:cNvPr id="45" name="Picture 44" descr="A blue u shaped letter&#10;&#10;Description automatically generated">
            <a:extLst>
              <a:ext uri="{FF2B5EF4-FFF2-40B4-BE49-F238E27FC236}">
                <a16:creationId xmlns:a16="http://schemas.microsoft.com/office/drawing/2014/main" id="{528AA677-F71A-BBDB-5A84-9B87B2AB7C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42596" y="2691735"/>
            <a:ext cx="5100255" cy="1242150"/>
          </a:xfrm>
          <a:prstGeom prst="rect">
            <a:avLst/>
          </a:prstGeom>
        </p:spPr>
      </p:pic>
      <p:sp>
        <p:nvSpPr>
          <p:cNvPr id="47" name="Rectangle 46">
            <a:extLst>
              <a:ext uri="{FF2B5EF4-FFF2-40B4-BE49-F238E27FC236}">
                <a16:creationId xmlns:a16="http://schemas.microsoft.com/office/drawing/2014/main" id="{18E826CD-6C34-4032-EB2C-540695FD0C8C}"/>
              </a:ext>
            </a:extLst>
          </p:cNvPr>
          <p:cNvSpPr/>
          <p:nvPr/>
        </p:nvSpPr>
        <p:spPr>
          <a:xfrm>
            <a:off x="29578620" y="29172138"/>
            <a:ext cx="13072896" cy="19274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a:solidFill>
                  <a:schemeClr val="tx1"/>
                </a:solidFill>
              </a:rPr>
              <a:t>This work has been supported by the National Endowment for Humanities: #PW-277433-21 ($350,000): `Reanimating African American Oral Histories of the Gulf South: Tailoring Education and Research through Natural Language Understanding</a:t>
            </a:r>
          </a:p>
        </p:txBody>
      </p:sp>
      <p:grpSp>
        <p:nvGrpSpPr>
          <p:cNvPr id="1024" name="Group 1023">
            <a:extLst>
              <a:ext uri="{FF2B5EF4-FFF2-40B4-BE49-F238E27FC236}">
                <a16:creationId xmlns:a16="http://schemas.microsoft.com/office/drawing/2014/main" id="{58216C09-88BD-AEAE-34C2-A8671519C1D2}"/>
              </a:ext>
            </a:extLst>
          </p:cNvPr>
          <p:cNvGrpSpPr/>
          <p:nvPr/>
        </p:nvGrpSpPr>
        <p:grpSpPr>
          <a:xfrm>
            <a:off x="30786005" y="25283902"/>
            <a:ext cx="10644432" cy="3575410"/>
            <a:chOff x="30749885" y="26567954"/>
            <a:chExt cx="10644432" cy="3575410"/>
          </a:xfrm>
        </p:grpSpPr>
        <p:grpSp>
          <p:nvGrpSpPr>
            <p:cNvPr id="24" name="Group 23">
              <a:extLst>
                <a:ext uri="{FF2B5EF4-FFF2-40B4-BE49-F238E27FC236}">
                  <a16:creationId xmlns:a16="http://schemas.microsoft.com/office/drawing/2014/main" id="{259FC5C9-D12D-0E39-C370-0BF5912322CE}"/>
                </a:ext>
              </a:extLst>
            </p:cNvPr>
            <p:cNvGrpSpPr/>
            <p:nvPr/>
          </p:nvGrpSpPr>
          <p:grpSpPr>
            <a:xfrm>
              <a:off x="34131552" y="26567954"/>
              <a:ext cx="4187977" cy="3575410"/>
              <a:chOff x="33143267" y="26637590"/>
              <a:chExt cx="3925546" cy="3575410"/>
            </a:xfrm>
          </p:grpSpPr>
          <p:pic>
            <p:nvPicPr>
              <p:cNvPr id="60" name="Picture 59" descr="A qr code on a white background&#10;&#10;Description automatically generated">
                <a:extLst>
                  <a:ext uri="{FF2B5EF4-FFF2-40B4-BE49-F238E27FC236}">
                    <a16:creationId xmlns:a16="http://schemas.microsoft.com/office/drawing/2014/main" id="{5B8D9D19-C711-8920-C561-B32EE7A1CC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32941" y="27488858"/>
                <a:ext cx="2746200" cy="2724142"/>
              </a:xfrm>
              <a:prstGeom prst="rect">
                <a:avLst/>
              </a:prstGeom>
            </p:spPr>
          </p:pic>
          <p:sp>
            <p:nvSpPr>
              <p:cNvPr id="21" name="TextBox 20">
                <a:extLst>
                  <a:ext uri="{FF2B5EF4-FFF2-40B4-BE49-F238E27FC236}">
                    <a16:creationId xmlns:a16="http://schemas.microsoft.com/office/drawing/2014/main" id="{54CC74D8-4912-6AE5-16E6-BF2B878F3810}"/>
                  </a:ext>
                </a:extLst>
              </p:cNvPr>
              <p:cNvSpPr txBox="1"/>
              <p:nvPr/>
            </p:nvSpPr>
            <p:spPr>
              <a:xfrm>
                <a:off x="33143267" y="26637590"/>
                <a:ext cx="3925546" cy="707886"/>
              </a:xfrm>
              <a:prstGeom prst="rect">
                <a:avLst/>
              </a:prstGeom>
              <a:noFill/>
            </p:spPr>
            <p:txBody>
              <a:bodyPr wrap="square" rtlCol="0">
                <a:spAutoFit/>
              </a:bodyPr>
              <a:lstStyle/>
              <a:p>
                <a:r>
                  <a:rPr lang="en-US" sz="4000" u="sng" dirty="0"/>
                  <a:t>Video Presentation</a:t>
                </a:r>
              </a:p>
            </p:txBody>
          </p:sp>
        </p:grpSp>
        <p:grpSp>
          <p:nvGrpSpPr>
            <p:cNvPr id="37" name="Group 36">
              <a:extLst>
                <a:ext uri="{FF2B5EF4-FFF2-40B4-BE49-F238E27FC236}">
                  <a16:creationId xmlns:a16="http://schemas.microsoft.com/office/drawing/2014/main" id="{C9957CBA-BBB4-F80B-DC52-C5A775A25DA0}"/>
                </a:ext>
              </a:extLst>
            </p:cNvPr>
            <p:cNvGrpSpPr/>
            <p:nvPr/>
          </p:nvGrpSpPr>
          <p:grpSpPr>
            <a:xfrm>
              <a:off x="38771391" y="26609875"/>
              <a:ext cx="2622926" cy="3495851"/>
              <a:chOff x="37780009" y="26692577"/>
              <a:chExt cx="2622926" cy="3495851"/>
            </a:xfrm>
          </p:grpSpPr>
          <p:pic>
            <p:nvPicPr>
              <p:cNvPr id="33" name="Picture 32" descr="A qr code with black squares&#10;&#10;Description automatically generated">
                <a:extLst>
                  <a:ext uri="{FF2B5EF4-FFF2-40B4-BE49-F238E27FC236}">
                    <a16:creationId xmlns:a16="http://schemas.microsoft.com/office/drawing/2014/main" id="{53C99BC1-3A94-3B35-E862-C61C6A748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80009" y="27532578"/>
                <a:ext cx="2622926" cy="2655850"/>
              </a:xfrm>
              <a:prstGeom prst="rect">
                <a:avLst/>
              </a:prstGeom>
            </p:spPr>
          </p:pic>
          <p:sp>
            <p:nvSpPr>
              <p:cNvPr id="36" name="TextBox 35">
                <a:extLst>
                  <a:ext uri="{FF2B5EF4-FFF2-40B4-BE49-F238E27FC236}">
                    <a16:creationId xmlns:a16="http://schemas.microsoft.com/office/drawing/2014/main" id="{BF7E7194-79EA-CEBA-D544-5A868949162C}"/>
                  </a:ext>
                </a:extLst>
              </p:cNvPr>
              <p:cNvSpPr txBox="1"/>
              <p:nvPr/>
            </p:nvSpPr>
            <p:spPr>
              <a:xfrm>
                <a:off x="37780010" y="26692577"/>
                <a:ext cx="2622925" cy="707886"/>
              </a:xfrm>
              <a:prstGeom prst="rect">
                <a:avLst/>
              </a:prstGeom>
              <a:noFill/>
            </p:spPr>
            <p:txBody>
              <a:bodyPr wrap="square" lIns="91440" tIns="45720" rIns="91440" bIns="45720" rtlCol="0" anchor="t">
                <a:spAutoFit/>
              </a:bodyPr>
              <a:lstStyle/>
              <a:p>
                <a:pPr algn="ctr"/>
                <a:r>
                  <a:rPr lang="en-US" sz="4000" u="sng"/>
                  <a:t>Code</a:t>
                </a:r>
                <a:endParaRPr lang="en-US">
                  <a:ea typeface="Calibri" panose="020F0502020204030204"/>
                  <a:cs typeface="Calibri" panose="020F0502020204030204"/>
                </a:endParaRPr>
              </a:p>
            </p:txBody>
          </p:sp>
        </p:grpSp>
        <p:grpSp>
          <p:nvGrpSpPr>
            <p:cNvPr id="38" name="Group 37">
              <a:extLst>
                <a:ext uri="{FF2B5EF4-FFF2-40B4-BE49-F238E27FC236}">
                  <a16:creationId xmlns:a16="http://schemas.microsoft.com/office/drawing/2014/main" id="{75FABF95-F17F-E384-ADDF-C13C03D712AE}"/>
                </a:ext>
              </a:extLst>
            </p:cNvPr>
            <p:cNvGrpSpPr/>
            <p:nvPr/>
          </p:nvGrpSpPr>
          <p:grpSpPr>
            <a:xfrm>
              <a:off x="30749885" y="26580391"/>
              <a:ext cx="3034875" cy="3554819"/>
              <a:chOff x="29544858" y="26156381"/>
              <a:chExt cx="3155629" cy="4049662"/>
            </a:xfrm>
          </p:grpSpPr>
          <p:pic>
            <p:nvPicPr>
              <p:cNvPr id="41" name="Picture 40" descr="A qr code on a white background&#10;&#10;Description automatically generated">
                <a:extLst>
                  <a:ext uri="{FF2B5EF4-FFF2-40B4-BE49-F238E27FC236}">
                    <a16:creationId xmlns:a16="http://schemas.microsoft.com/office/drawing/2014/main" id="{1A130DFE-5F18-F90F-6FC2-A24A7ECECE63}"/>
                  </a:ext>
                </a:extLst>
              </p:cNvPr>
              <p:cNvPicPr>
                <a:picLocks noChangeAspect="1"/>
              </p:cNvPicPr>
              <p:nvPr/>
            </p:nvPicPr>
            <p:blipFill rotWithShape="1">
              <a:blip r:embed="rId12">
                <a:extLst>
                  <a:ext uri="{28A0092B-C50C-407E-A947-70E740481C1C}">
                    <a14:useLocalDpi xmlns:a14="http://schemas.microsoft.com/office/drawing/2010/main" val="0"/>
                  </a:ext>
                </a:extLst>
              </a:blip>
              <a:srcRect l="8505" t="6633" r="9343" b="8067"/>
              <a:stretch/>
            </p:blipFill>
            <p:spPr>
              <a:xfrm>
                <a:off x="29544858" y="26929464"/>
                <a:ext cx="3155629" cy="3276579"/>
              </a:xfrm>
              <a:prstGeom prst="rect">
                <a:avLst/>
              </a:prstGeom>
            </p:spPr>
          </p:pic>
          <p:sp>
            <p:nvSpPr>
              <p:cNvPr id="51" name="TextBox 50">
                <a:extLst>
                  <a:ext uri="{FF2B5EF4-FFF2-40B4-BE49-F238E27FC236}">
                    <a16:creationId xmlns:a16="http://schemas.microsoft.com/office/drawing/2014/main" id="{FBE879F1-583F-B49E-C11B-B71AE06A207D}"/>
                  </a:ext>
                </a:extLst>
              </p:cNvPr>
              <p:cNvSpPr txBox="1"/>
              <p:nvPr/>
            </p:nvSpPr>
            <p:spPr>
              <a:xfrm>
                <a:off x="30183280" y="26156381"/>
                <a:ext cx="1878784" cy="707886"/>
              </a:xfrm>
              <a:prstGeom prst="rect">
                <a:avLst/>
              </a:prstGeom>
              <a:noFill/>
            </p:spPr>
            <p:txBody>
              <a:bodyPr wrap="none" rtlCol="0">
                <a:spAutoFit/>
              </a:bodyPr>
              <a:lstStyle/>
              <a:p>
                <a:r>
                  <a:rPr lang="en-US" sz="4000" u="sng"/>
                  <a:t>Preprint</a:t>
                </a:r>
              </a:p>
            </p:txBody>
          </p:sp>
        </p:grpSp>
      </p:grpSp>
      <p:pic>
        <p:nvPicPr>
          <p:cNvPr id="32" name="Picture 31" descr="A table with numbers and symbols&#10;&#10;Description automatically generated">
            <a:extLst>
              <a:ext uri="{FF2B5EF4-FFF2-40B4-BE49-F238E27FC236}">
                <a16:creationId xmlns:a16="http://schemas.microsoft.com/office/drawing/2014/main" id="{D3685CDF-E238-77D3-B18C-56835AF64678}"/>
              </a:ext>
            </a:extLst>
          </p:cNvPr>
          <p:cNvPicPr>
            <a:picLocks noChangeAspect="1"/>
          </p:cNvPicPr>
          <p:nvPr/>
        </p:nvPicPr>
        <p:blipFill>
          <a:blip r:embed="rId13"/>
          <a:stretch>
            <a:fillRect/>
          </a:stretch>
        </p:blipFill>
        <p:spPr>
          <a:xfrm>
            <a:off x="15420975" y="20185133"/>
            <a:ext cx="13049250" cy="3144610"/>
          </a:xfrm>
          <a:prstGeom prst="rect">
            <a:avLst/>
          </a:prstGeom>
          <a:ln>
            <a:solidFill>
              <a:schemeClr val="tx1"/>
            </a:solidFill>
          </a:ln>
        </p:spPr>
      </p:pic>
    </p:spTree>
    <p:extLst>
      <p:ext uri="{BB962C8B-B14F-4D97-AF65-F5344CB8AC3E}">
        <p14:creationId xmlns:p14="http://schemas.microsoft.com/office/powerpoint/2010/main" val="368525556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B7736C-E670-1974-5A89-7FCA0A5232F9}"/>
              </a:ext>
            </a:extLst>
          </p:cNvPr>
          <p:cNvSpPr/>
          <p:nvPr/>
        </p:nvSpPr>
        <p:spPr>
          <a:xfrm>
            <a:off x="0" y="0"/>
            <a:ext cx="43891200" cy="641915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buAutoNum type="arabicPeriod"/>
            </a:pPr>
            <a:endParaRPr lang="en-US" sz="4000"/>
          </a:p>
        </p:txBody>
      </p:sp>
      <p:sp>
        <p:nvSpPr>
          <p:cNvPr id="6" name="TextBox 5">
            <a:extLst>
              <a:ext uri="{FF2B5EF4-FFF2-40B4-BE49-F238E27FC236}">
                <a16:creationId xmlns:a16="http://schemas.microsoft.com/office/drawing/2014/main" id="{9CE7E193-C5ED-D6BE-8D62-A49DC246C3F6}"/>
              </a:ext>
            </a:extLst>
          </p:cNvPr>
          <p:cNvSpPr txBox="1"/>
          <p:nvPr/>
        </p:nvSpPr>
        <p:spPr>
          <a:xfrm>
            <a:off x="425361" y="425125"/>
            <a:ext cx="26031280" cy="2554545"/>
          </a:xfrm>
          <a:prstGeom prst="rect">
            <a:avLst/>
          </a:prstGeom>
          <a:noFill/>
        </p:spPr>
        <p:txBody>
          <a:bodyPr wrap="square">
            <a:spAutoFit/>
          </a:bodyPr>
          <a:lstStyle/>
          <a:p>
            <a:r>
              <a:rPr lang="en-US" sz="8000" b="1">
                <a:solidFill>
                  <a:schemeClr val="bg1"/>
                </a:solidFill>
              </a:rPr>
              <a:t>Leveraging Linguistic Information to Automatically Annotate African American English</a:t>
            </a:r>
          </a:p>
        </p:txBody>
      </p:sp>
      <p:sp>
        <p:nvSpPr>
          <p:cNvPr id="7" name="TextBox 6">
            <a:extLst>
              <a:ext uri="{FF2B5EF4-FFF2-40B4-BE49-F238E27FC236}">
                <a16:creationId xmlns:a16="http://schemas.microsoft.com/office/drawing/2014/main" id="{CF8BE354-279A-0A47-9C03-073453552928}"/>
              </a:ext>
            </a:extLst>
          </p:cNvPr>
          <p:cNvSpPr txBox="1"/>
          <p:nvPr/>
        </p:nvSpPr>
        <p:spPr>
          <a:xfrm>
            <a:off x="14064343" y="846908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F3BBF096-8740-BF42-D41F-E1C9E7C368E6}"/>
              </a:ext>
            </a:extLst>
          </p:cNvPr>
          <p:cNvSpPr txBox="1"/>
          <p:nvPr/>
        </p:nvSpPr>
        <p:spPr>
          <a:xfrm>
            <a:off x="425361" y="3020544"/>
            <a:ext cx="27211039" cy="938719"/>
          </a:xfrm>
          <a:prstGeom prst="rect">
            <a:avLst/>
          </a:prstGeom>
          <a:noFill/>
        </p:spPr>
        <p:txBody>
          <a:bodyPr wrap="none" rtlCol="0">
            <a:spAutoFit/>
          </a:bodyPr>
          <a:lstStyle/>
          <a:p>
            <a:r>
              <a:rPr lang="en-US" sz="5500" err="1">
                <a:solidFill>
                  <a:schemeClr val="bg1"/>
                </a:solidFill>
              </a:rPr>
              <a:t>Wilermine</a:t>
            </a:r>
            <a:r>
              <a:rPr lang="en-US" sz="5500">
                <a:solidFill>
                  <a:schemeClr val="bg1"/>
                </a:solidFill>
              </a:rPr>
              <a:t> Previlon</a:t>
            </a:r>
            <a:r>
              <a:rPr lang="en-US" sz="5500" baseline="30000">
                <a:solidFill>
                  <a:schemeClr val="bg1"/>
                </a:solidFill>
              </a:rPr>
              <a:t>1</a:t>
            </a:r>
            <a:r>
              <a:rPr lang="en-US" sz="5500">
                <a:solidFill>
                  <a:schemeClr val="bg1"/>
                </a:solidFill>
              </a:rPr>
              <a:t>, Alice Rozet</a:t>
            </a:r>
            <a:r>
              <a:rPr lang="en-US" sz="5500" baseline="30000">
                <a:solidFill>
                  <a:schemeClr val="bg1"/>
                </a:solidFill>
              </a:rPr>
              <a:t>1</a:t>
            </a:r>
            <a:r>
              <a:rPr lang="en-US" sz="5500">
                <a:solidFill>
                  <a:schemeClr val="bg1"/>
                </a:solidFill>
              </a:rPr>
              <a:t>, Jotsna Gowda</a:t>
            </a:r>
            <a:r>
              <a:rPr lang="en-US" sz="5500" baseline="30000">
                <a:solidFill>
                  <a:schemeClr val="bg1"/>
                </a:solidFill>
              </a:rPr>
              <a:t>1</a:t>
            </a:r>
            <a:r>
              <a:rPr lang="en-US" sz="5500">
                <a:solidFill>
                  <a:schemeClr val="bg1"/>
                </a:solidFill>
              </a:rPr>
              <a:t>, Alexis Davis</a:t>
            </a:r>
            <a:r>
              <a:rPr lang="en-US" sz="5500" baseline="30000">
                <a:solidFill>
                  <a:schemeClr val="bg1"/>
                </a:solidFill>
              </a:rPr>
              <a:t>1</a:t>
            </a:r>
            <a:r>
              <a:rPr lang="en-US" sz="5500">
                <a:solidFill>
                  <a:schemeClr val="bg1"/>
                </a:solidFill>
              </a:rPr>
              <a:t>, Sarah Moeller</a:t>
            </a:r>
            <a:r>
              <a:rPr lang="en-US" sz="5500" baseline="30000">
                <a:solidFill>
                  <a:schemeClr val="bg1"/>
                </a:solidFill>
              </a:rPr>
              <a:t>1</a:t>
            </a:r>
            <a:r>
              <a:rPr lang="en-US" sz="5500">
                <a:solidFill>
                  <a:schemeClr val="bg1"/>
                </a:solidFill>
              </a:rPr>
              <a:t>, &amp; Kevin Tang</a:t>
            </a:r>
            <a:r>
              <a:rPr lang="en-US" sz="5500" baseline="30000">
                <a:solidFill>
                  <a:schemeClr val="bg1"/>
                </a:solidFill>
              </a:rPr>
              <a:t>1, 2</a:t>
            </a:r>
            <a:endParaRPr lang="en-US" sz="5500">
              <a:solidFill>
                <a:schemeClr val="bg1"/>
              </a:solidFill>
            </a:endParaRPr>
          </a:p>
        </p:txBody>
      </p:sp>
      <p:sp>
        <p:nvSpPr>
          <p:cNvPr id="10" name="TextBox 9">
            <a:extLst>
              <a:ext uri="{FF2B5EF4-FFF2-40B4-BE49-F238E27FC236}">
                <a16:creationId xmlns:a16="http://schemas.microsoft.com/office/drawing/2014/main" id="{469DCCE0-2803-093C-A65D-55073670558D}"/>
              </a:ext>
            </a:extLst>
          </p:cNvPr>
          <p:cNvSpPr txBox="1"/>
          <p:nvPr/>
        </p:nvSpPr>
        <p:spPr>
          <a:xfrm>
            <a:off x="425361" y="4000137"/>
            <a:ext cx="33567074" cy="1323439"/>
          </a:xfrm>
          <a:prstGeom prst="rect">
            <a:avLst/>
          </a:prstGeom>
          <a:noFill/>
        </p:spPr>
        <p:txBody>
          <a:bodyPr wrap="none" lIns="91440" tIns="45720" rIns="91440" bIns="45720" rtlCol="0" anchor="t">
            <a:spAutoFit/>
          </a:bodyPr>
          <a:lstStyle/>
          <a:p>
            <a:r>
              <a:rPr lang="en-US" sz="4000" baseline="30000">
                <a:solidFill>
                  <a:schemeClr val="bg1"/>
                </a:solidFill>
              </a:rPr>
              <a:t>1 </a:t>
            </a:r>
            <a:r>
              <a:rPr lang="en-US" sz="4000">
                <a:solidFill>
                  <a:schemeClr val="bg1"/>
                </a:solidFill>
              </a:rPr>
              <a:t>Department of Linguistics, University of Florida</a:t>
            </a:r>
          </a:p>
          <a:p>
            <a:r>
              <a:rPr lang="en-US" sz="4000" baseline="30000">
                <a:solidFill>
                  <a:schemeClr val="bg1"/>
                </a:solidFill>
                <a:effectLst/>
              </a:rPr>
              <a:t>2 </a:t>
            </a:r>
            <a:r>
              <a:rPr lang="en-US" sz="4000">
                <a:solidFill>
                  <a:schemeClr val="bg1"/>
                </a:solidFill>
                <a:effectLst/>
              </a:rPr>
              <a:t>Department of English Language and Linguistics, Institute of English and American Studies, Faculty of Arts and Humanities, Heinrich Heine University Düsseldorf</a:t>
            </a:r>
            <a:endParaRPr lang="en-US" sz="4000">
              <a:solidFill>
                <a:schemeClr val="bg1"/>
              </a:solidFill>
              <a:ea typeface="Calibri"/>
              <a:cs typeface="Calibri"/>
            </a:endParaRPr>
          </a:p>
        </p:txBody>
      </p:sp>
      <p:pic>
        <p:nvPicPr>
          <p:cNvPr id="11" name="Picture 10" descr="A logo with white text&#10;&#10;Description automatically generated">
            <a:extLst>
              <a:ext uri="{FF2B5EF4-FFF2-40B4-BE49-F238E27FC236}">
                <a16:creationId xmlns:a16="http://schemas.microsoft.com/office/drawing/2014/main" id="{06895765-B4AD-511E-D8FE-F84F5ECBC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2922" y="2699142"/>
            <a:ext cx="2678683" cy="2671652"/>
          </a:xfrm>
          <a:prstGeom prst="rect">
            <a:avLst/>
          </a:prstGeom>
        </p:spPr>
      </p:pic>
      <p:sp>
        <p:nvSpPr>
          <p:cNvPr id="19" name="TextBox 18">
            <a:extLst>
              <a:ext uri="{FF2B5EF4-FFF2-40B4-BE49-F238E27FC236}">
                <a16:creationId xmlns:a16="http://schemas.microsoft.com/office/drawing/2014/main" id="{0F9F6A17-3439-F6A4-6430-B75DDC71EB7F}"/>
              </a:ext>
            </a:extLst>
          </p:cNvPr>
          <p:cNvSpPr txBox="1"/>
          <p:nvPr/>
        </p:nvSpPr>
        <p:spPr>
          <a:xfrm>
            <a:off x="294252" y="5447459"/>
            <a:ext cx="24499014" cy="707886"/>
          </a:xfrm>
          <a:prstGeom prst="rect">
            <a:avLst/>
          </a:prstGeom>
          <a:noFill/>
        </p:spPr>
        <p:txBody>
          <a:bodyPr wrap="none" rtlCol="0">
            <a:spAutoFit/>
          </a:bodyPr>
          <a:lstStyle/>
          <a:p>
            <a:r>
              <a:rPr lang="en-US" sz="4000">
                <a:solidFill>
                  <a:schemeClr val="bg1"/>
                </a:solidFill>
                <a:latin typeface="Courier New" panose="02070309020205020404" pitchFamily="49" charset="0"/>
                <a:cs typeface="Courier New" panose="02070309020205020404" pitchFamily="49" charset="0"/>
              </a:rPr>
              <a:t>{</a:t>
            </a:r>
            <a:r>
              <a:rPr lang="en-US" sz="4000" err="1">
                <a:solidFill>
                  <a:schemeClr val="bg1"/>
                </a:solidFill>
                <a:latin typeface="Courier New" panose="02070309020205020404" pitchFamily="49" charset="0"/>
                <a:cs typeface="Courier New" panose="02070309020205020404" pitchFamily="49" charset="0"/>
              </a:rPr>
              <a:t>wprevilon</a:t>
            </a:r>
            <a:r>
              <a:rPr lang="en-US" sz="4000">
                <a:solidFill>
                  <a:schemeClr val="bg1"/>
                </a:solidFill>
                <a:latin typeface="Courier New" panose="02070309020205020404" pitchFamily="49" charset="0"/>
                <a:cs typeface="Courier New" panose="02070309020205020404" pitchFamily="49" charset="0"/>
              </a:rPr>
              <a:t>, </a:t>
            </a:r>
            <a:r>
              <a:rPr lang="en-US" sz="4000" err="1">
                <a:solidFill>
                  <a:schemeClr val="bg1"/>
                </a:solidFill>
                <a:latin typeface="Courier New" panose="02070309020205020404" pitchFamily="49" charset="0"/>
                <a:cs typeface="Courier New" panose="02070309020205020404" pitchFamily="49" charset="0"/>
              </a:rPr>
              <a:t>arozet</a:t>
            </a:r>
            <a:r>
              <a:rPr lang="en-US" sz="4000">
                <a:solidFill>
                  <a:schemeClr val="bg1"/>
                </a:solidFill>
                <a:latin typeface="Courier New" panose="02070309020205020404" pitchFamily="49" charset="0"/>
                <a:cs typeface="Courier New" panose="02070309020205020404" pitchFamily="49" charset="0"/>
              </a:rPr>
              <a:t>, </a:t>
            </a:r>
            <a:r>
              <a:rPr lang="en-US" sz="4000" err="1">
                <a:solidFill>
                  <a:schemeClr val="bg1"/>
                </a:solidFill>
                <a:latin typeface="Courier New" panose="02070309020205020404" pitchFamily="49" charset="0"/>
                <a:cs typeface="Courier New" panose="02070309020205020404" pitchFamily="49" charset="0"/>
              </a:rPr>
              <a:t>jotsna.gowda</a:t>
            </a:r>
            <a:r>
              <a:rPr lang="en-US" sz="4000">
                <a:solidFill>
                  <a:schemeClr val="bg1"/>
                </a:solidFill>
                <a:latin typeface="Courier New" panose="02070309020205020404" pitchFamily="49" charset="0"/>
                <a:cs typeface="Courier New" panose="02070309020205020404" pitchFamily="49" charset="0"/>
              </a:rPr>
              <a:t>, davisa2, </a:t>
            </a:r>
            <a:r>
              <a:rPr lang="en-US" sz="4000" err="1">
                <a:solidFill>
                  <a:schemeClr val="bg1"/>
                </a:solidFill>
                <a:latin typeface="Courier New" panose="02070309020205020404" pitchFamily="49" charset="0"/>
                <a:cs typeface="Courier New" panose="02070309020205020404" pitchFamily="49" charset="0"/>
              </a:rPr>
              <a:t>smoeller</a:t>
            </a:r>
            <a:r>
              <a:rPr lang="en-US" sz="4000">
                <a:solidFill>
                  <a:schemeClr val="bg1"/>
                </a:solidFill>
                <a:latin typeface="Courier New" panose="02070309020205020404" pitchFamily="49" charset="0"/>
                <a:cs typeface="Courier New" panose="02070309020205020404" pitchFamily="49" charset="0"/>
              </a:rPr>
              <a:t>}@ufl.edu, kevin.tang@hhu.de</a:t>
            </a:r>
          </a:p>
        </p:txBody>
      </p:sp>
      <p:pic>
        <p:nvPicPr>
          <p:cNvPr id="23" name="Picture 22">
            <a:extLst>
              <a:ext uri="{FF2B5EF4-FFF2-40B4-BE49-F238E27FC236}">
                <a16:creationId xmlns:a16="http://schemas.microsoft.com/office/drawing/2014/main" id="{B32423B0-B925-5C75-4DE8-C276F8D7C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2217" y="492875"/>
            <a:ext cx="12624819" cy="1766613"/>
          </a:xfrm>
          <a:prstGeom prst="rect">
            <a:avLst/>
          </a:prstGeom>
        </p:spPr>
      </p:pic>
      <p:graphicFrame>
        <p:nvGraphicFramePr>
          <p:cNvPr id="31" name="Table 30">
            <a:extLst>
              <a:ext uri="{FF2B5EF4-FFF2-40B4-BE49-F238E27FC236}">
                <a16:creationId xmlns:a16="http://schemas.microsoft.com/office/drawing/2014/main" id="{0D6CA9F9-79BE-1336-31C0-34FD8689AC2E}"/>
              </a:ext>
            </a:extLst>
          </p:cNvPr>
          <p:cNvGraphicFramePr>
            <a:graphicFrameLocks noGrp="1"/>
          </p:cNvGraphicFramePr>
          <p:nvPr>
            <p:extLst>
              <p:ext uri="{D42A27DB-BD31-4B8C-83A1-F6EECF244321}">
                <p14:modId xmlns:p14="http://schemas.microsoft.com/office/powerpoint/2010/main" val="2505134422"/>
              </p:ext>
            </p:extLst>
          </p:nvPr>
        </p:nvGraphicFramePr>
        <p:xfrm>
          <a:off x="608911" y="25874107"/>
          <a:ext cx="12532405" cy="4108063"/>
        </p:xfrm>
        <a:graphic>
          <a:graphicData uri="http://schemas.openxmlformats.org/drawingml/2006/table">
            <a:tbl>
              <a:tblPr firstRow="1" bandRow="1">
                <a:tableStyleId>{5940675A-B579-460E-94D1-54222C63F5DA}</a:tableStyleId>
              </a:tblPr>
              <a:tblGrid>
                <a:gridCol w="3808383">
                  <a:extLst>
                    <a:ext uri="{9D8B030D-6E8A-4147-A177-3AD203B41FA5}">
                      <a16:colId xmlns:a16="http://schemas.microsoft.com/office/drawing/2014/main" val="1868165991"/>
                    </a:ext>
                  </a:extLst>
                </a:gridCol>
                <a:gridCol w="3822233">
                  <a:extLst>
                    <a:ext uri="{9D8B030D-6E8A-4147-A177-3AD203B41FA5}">
                      <a16:colId xmlns:a16="http://schemas.microsoft.com/office/drawing/2014/main" val="856064586"/>
                    </a:ext>
                  </a:extLst>
                </a:gridCol>
                <a:gridCol w="4901789">
                  <a:extLst>
                    <a:ext uri="{9D8B030D-6E8A-4147-A177-3AD203B41FA5}">
                      <a16:colId xmlns:a16="http://schemas.microsoft.com/office/drawing/2014/main" val="2264648195"/>
                    </a:ext>
                  </a:extLst>
                </a:gridCol>
              </a:tblGrid>
              <a:tr h="1015195">
                <a:tc>
                  <a:txBody>
                    <a:bodyPr/>
                    <a:lstStyle/>
                    <a:p>
                      <a:pPr algn="ctr"/>
                      <a:r>
                        <a:rPr lang="en-US" sz="4500" b="1"/>
                        <a:t>Data set</a:t>
                      </a:r>
                    </a:p>
                  </a:txBody>
                  <a:tcPr>
                    <a:solidFill>
                      <a:schemeClr val="bg1"/>
                    </a:solidFill>
                  </a:tcPr>
                </a:tc>
                <a:tc>
                  <a:txBody>
                    <a:bodyPr/>
                    <a:lstStyle/>
                    <a:p>
                      <a:pPr algn="ctr"/>
                      <a:r>
                        <a:rPr lang="en-US" sz="4500" b="1"/>
                        <a:t>Habitual</a:t>
                      </a:r>
                    </a:p>
                  </a:txBody>
                  <a:tcPr>
                    <a:solidFill>
                      <a:schemeClr val="bg1"/>
                    </a:solidFill>
                  </a:tcPr>
                </a:tc>
                <a:tc>
                  <a:txBody>
                    <a:bodyPr/>
                    <a:lstStyle/>
                    <a:p>
                      <a:pPr algn="ctr"/>
                      <a:r>
                        <a:rPr lang="en-US" sz="4500" b="1"/>
                        <a:t>Non-Habitual</a:t>
                      </a:r>
                    </a:p>
                  </a:txBody>
                  <a:tcPr>
                    <a:solidFill>
                      <a:schemeClr val="bg1"/>
                    </a:solidFill>
                  </a:tcPr>
                </a:tc>
                <a:extLst>
                  <a:ext uri="{0D108BD9-81ED-4DB2-BD59-A6C34878D82A}">
                    <a16:rowId xmlns:a16="http://schemas.microsoft.com/office/drawing/2014/main" val="3598539750"/>
                  </a:ext>
                </a:extLst>
              </a:tr>
              <a:tr h="1030956">
                <a:tc>
                  <a:txBody>
                    <a:bodyPr/>
                    <a:lstStyle/>
                    <a:p>
                      <a:pPr algn="ctr"/>
                      <a:r>
                        <a:rPr lang="en-US" sz="4500"/>
                        <a:t>Analysis</a:t>
                      </a:r>
                    </a:p>
                  </a:txBody>
                  <a:tcPr>
                    <a:solidFill>
                      <a:schemeClr val="bg1"/>
                    </a:solidFill>
                  </a:tcPr>
                </a:tc>
                <a:tc>
                  <a:txBody>
                    <a:bodyPr/>
                    <a:lstStyle/>
                    <a:p>
                      <a:pPr algn="ctr"/>
                      <a:r>
                        <a:rPr lang="en-US" sz="4500"/>
                        <a:t>132</a:t>
                      </a:r>
                    </a:p>
                  </a:txBody>
                  <a:tcPr>
                    <a:solidFill>
                      <a:schemeClr val="bg1"/>
                    </a:solidFill>
                  </a:tcPr>
                </a:tc>
                <a:tc>
                  <a:txBody>
                    <a:bodyPr/>
                    <a:lstStyle/>
                    <a:p>
                      <a:pPr algn="ctr"/>
                      <a:r>
                        <a:rPr lang="en-US" sz="4500"/>
                        <a:t>118</a:t>
                      </a:r>
                    </a:p>
                  </a:txBody>
                  <a:tcPr>
                    <a:solidFill>
                      <a:schemeClr val="bg1"/>
                    </a:solidFill>
                  </a:tcPr>
                </a:tc>
                <a:extLst>
                  <a:ext uri="{0D108BD9-81ED-4DB2-BD59-A6C34878D82A}">
                    <a16:rowId xmlns:a16="http://schemas.microsoft.com/office/drawing/2014/main" val="848798297"/>
                  </a:ext>
                </a:extLst>
              </a:tr>
              <a:tr h="1030956">
                <a:tc>
                  <a:txBody>
                    <a:bodyPr/>
                    <a:lstStyle/>
                    <a:p>
                      <a:pPr algn="ctr"/>
                      <a:r>
                        <a:rPr lang="en-US" sz="4500"/>
                        <a:t>Training</a:t>
                      </a:r>
                    </a:p>
                  </a:txBody>
                  <a:tcPr>
                    <a:solidFill>
                      <a:schemeClr val="bg1"/>
                    </a:solidFill>
                  </a:tcPr>
                </a:tc>
                <a:tc>
                  <a:txBody>
                    <a:bodyPr/>
                    <a:lstStyle/>
                    <a:p>
                      <a:pPr algn="ctr"/>
                      <a:r>
                        <a:rPr lang="en-US" sz="4500"/>
                        <a:t>465</a:t>
                      </a:r>
                    </a:p>
                  </a:txBody>
                  <a:tcPr>
                    <a:solidFill>
                      <a:schemeClr val="bg1"/>
                    </a:solidFill>
                  </a:tcPr>
                </a:tc>
                <a:tc>
                  <a:txBody>
                    <a:bodyPr/>
                    <a:lstStyle/>
                    <a:p>
                      <a:pPr algn="ctr"/>
                      <a:r>
                        <a:rPr lang="en-US" sz="4500"/>
                        <a:t>3610</a:t>
                      </a:r>
                    </a:p>
                  </a:txBody>
                  <a:tcPr>
                    <a:solidFill>
                      <a:schemeClr val="bg1"/>
                    </a:solidFill>
                  </a:tcPr>
                </a:tc>
                <a:extLst>
                  <a:ext uri="{0D108BD9-81ED-4DB2-BD59-A6C34878D82A}">
                    <a16:rowId xmlns:a16="http://schemas.microsoft.com/office/drawing/2014/main" val="2133256010"/>
                  </a:ext>
                </a:extLst>
              </a:tr>
              <a:tr h="1030956">
                <a:tc>
                  <a:txBody>
                    <a:bodyPr/>
                    <a:lstStyle/>
                    <a:p>
                      <a:pPr algn="ctr"/>
                      <a:r>
                        <a:rPr lang="en-US" sz="4500"/>
                        <a:t>Testing</a:t>
                      </a:r>
                    </a:p>
                  </a:txBody>
                  <a:tcPr>
                    <a:solidFill>
                      <a:schemeClr val="bg1"/>
                    </a:solidFill>
                  </a:tcPr>
                </a:tc>
                <a:tc>
                  <a:txBody>
                    <a:bodyPr/>
                    <a:lstStyle/>
                    <a:p>
                      <a:pPr algn="ctr"/>
                      <a:r>
                        <a:rPr lang="en-US" sz="4500"/>
                        <a:t>52</a:t>
                      </a:r>
                    </a:p>
                  </a:txBody>
                  <a:tcPr>
                    <a:solidFill>
                      <a:schemeClr val="bg1"/>
                    </a:solidFill>
                  </a:tcPr>
                </a:tc>
                <a:tc>
                  <a:txBody>
                    <a:bodyPr/>
                    <a:lstStyle/>
                    <a:p>
                      <a:pPr algn="ctr"/>
                      <a:r>
                        <a:rPr lang="en-US" sz="4500"/>
                        <a:t>402</a:t>
                      </a:r>
                    </a:p>
                  </a:txBody>
                  <a:tcPr>
                    <a:solidFill>
                      <a:schemeClr val="bg1"/>
                    </a:solidFill>
                  </a:tcPr>
                </a:tc>
                <a:extLst>
                  <a:ext uri="{0D108BD9-81ED-4DB2-BD59-A6C34878D82A}">
                    <a16:rowId xmlns:a16="http://schemas.microsoft.com/office/drawing/2014/main" val="3184351860"/>
                  </a:ext>
                </a:extLst>
              </a:tr>
            </a:tbl>
          </a:graphicData>
        </a:graphic>
      </p:graphicFrame>
      <p:grpSp>
        <p:nvGrpSpPr>
          <p:cNvPr id="1028" name="Group 1027">
            <a:extLst>
              <a:ext uri="{FF2B5EF4-FFF2-40B4-BE49-F238E27FC236}">
                <a16:creationId xmlns:a16="http://schemas.microsoft.com/office/drawing/2014/main" id="{DADDFC83-6AA6-95B6-B295-4192FE5E6B83}"/>
              </a:ext>
            </a:extLst>
          </p:cNvPr>
          <p:cNvGrpSpPr/>
          <p:nvPr/>
        </p:nvGrpSpPr>
        <p:grpSpPr>
          <a:xfrm>
            <a:off x="242681" y="7183344"/>
            <a:ext cx="13013774" cy="6487032"/>
            <a:chOff x="242681" y="6676066"/>
            <a:chExt cx="13382923" cy="6487032"/>
          </a:xfrm>
        </p:grpSpPr>
        <p:sp>
          <p:nvSpPr>
            <p:cNvPr id="9" name="object 38">
              <a:extLst>
                <a:ext uri="{FF2B5EF4-FFF2-40B4-BE49-F238E27FC236}">
                  <a16:creationId xmlns:a16="http://schemas.microsoft.com/office/drawing/2014/main" id="{45BB5F73-ADD1-CE37-8060-09A5F02CA0D8}"/>
                </a:ext>
              </a:extLst>
            </p:cNvPr>
            <p:cNvSpPr txBox="1"/>
            <p:nvPr/>
          </p:nvSpPr>
          <p:spPr>
            <a:xfrm>
              <a:off x="298649" y="6676066"/>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Introduction</a:t>
              </a:r>
              <a:endParaRPr lang="en-US" sz="5000">
                <a:latin typeface="Arial"/>
                <a:cs typeface="Arial"/>
              </a:endParaRPr>
            </a:p>
          </p:txBody>
        </p:sp>
        <p:sp>
          <p:nvSpPr>
            <p:cNvPr id="15" name="TextBox 14">
              <a:extLst>
                <a:ext uri="{FF2B5EF4-FFF2-40B4-BE49-F238E27FC236}">
                  <a16:creationId xmlns:a16="http://schemas.microsoft.com/office/drawing/2014/main" id="{E9A63840-F631-2CB3-E87C-1317D45C65AC}"/>
                </a:ext>
              </a:extLst>
            </p:cNvPr>
            <p:cNvSpPr txBox="1"/>
            <p:nvPr/>
          </p:nvSpPr>
          <p:spPr>
            <a:xfrm>
              <a:off x="242681" y="7530787"/>
              <a:ext cx="13382923" cy="5632311"/>
            </a:xfrm>
            <a:prstGeom prst="rect">
              <a:avLst/>
            </a:prstGeom>
            <a:noFill/>
          </p:spPr>
          <p:txBody>
            <a:bodyPr wrap="square" rtlCol="0">
              <a:spAutoFit/>
            </a:bodyPr>
            <a:lstStyle/>
            <a:p>
              <a:pPr marL="342900" indent="-342900">
                <a:buFont typeface="Arial" panose="020B0604020202020204" pitchFamily="34" charset="0"/>
                <a:buChar char="•"/>
              </a:pPr>
              <a:r>
                <a:rPr lang="en-US" sz="4500">
                  <a:solidFill>
                    <a:schemeClr val="tx1"/>
                  </a:solidFill>
                </a:rPr>
                <a:t>Habitual </a:t>
              </a:r>
              <a:r>
                <a:rPr lang="en-US" sz="4500" i="1">
                  <a:solidFill>
                    <a:schemeClr val="tx1"/>
                  </a:solidFill>
                </a:rPr>
                <a:t>be</a:t>
              </a:r>
              <a:r>
                <a:rPr lang="en-US" sz="4500">
                  <a:solidFill>
                    <a:schemeClr val="tx1"/>
                  </a:solidFill>
                </a:rPr>
                <a:t> is an African American English (AAE) feature indicating recurring action.</a:t>
              </a:r>
              <a:endParaRPr lang="en-US" sz="4500"/>
            </a:p>
            <a:p>
              <a:pPr lvl="1"/>
              <a:r>
                <a:rPr lang="en-US" sz="4500" i="1">
                  <a:solidFill>
                    <a:schemeClr val="tx1"/>
                  </a:solidFill>
                </a:rPr>
                <a:t>	AAE:</a:t>
              </a:r>
              <a:r>
                <a:rPr lang="en-US" sz="4500">
                  <a:solidFill>
                    <a:schemeClr val="tx1"/>
                  </a:solidFill>
                </a:rPr>
                <a:t> I be in my office by 7:30</a:t>
              </a:r>
            </a:p>
            <a:p>
              <a:pPr lvl="1"/>
              <a:r>
                <a:rPr lang="en-US" sz="4500"/>
                <a:t>	</a:t>
              </a:r>
              <a:r>
                <a:rPr lang="en-US" sz="4500" i="1"/>
                <a:t>MAE:</a:t>
              </a:r>
              <a:r>
                <a:rPr lang="en-US" sz="4500"/>
                <a:t> ‘I am usually in my office by 7:30’</a:t>
              </a:r>
              <a:endParaRPr lang="en-US" sz="4500">
                <a:solidFill>
                  <a:schemeClr val="tx1"/>
                </a:solidFill>
              </a:endParaRPr>
            </a:p>
            <a:p>
              <a:pPr marL="342900" indent="-342900">
                <a:buFont typeface="Arial" panose="020B0604020202020204" pitchFamily="34" charset="0"/>
                <a:buChar char="•"/>
              </a:pPr>
              <a:r>
                <a:rPr lang="en-US" sz="4500">
                  <a:solidFill>
                    <a:schemeClr val="tx1"/>
                  </a:solidFill>
                </a:rPr>
                <a:t>AAE lacks annotated data, resultin</a:t>
              </a:r>
              <a:r>
                <a:rPr lang="en-US" sz="4500"/>
                <a:t>g  in </a:t>
              </a:r>
              <a:r>
                <a:rPr lang="en-US" sz="4500">
                  <a:solidFill>
                    <a:schemeClr val="tx1"/>
                  </a:solidFill>
                </a:rPr>
                <a:t>lower performance of natural language processing tools.</a:t>
              </a:r>
            </a:p>
            <a:p>
              <a:pPr marL="342900" indent="-342900">
                <a:buFont typeface="Arial" panose="020B0604020202020204" pitchFamily="34" charset="0"/>
                <a:buChar char="•"/>
              </a:pPr>
              <a:r>
                <a:rPr lang="en-US" sz="4500"/>
                <a:t>Increasing annotated data improves performance however manual annotation is expensive.</a:t>
              </a:r>
            </a:p>
          </p:txBody>
        </p:sp>
      </p:grpSp>
      <p:grpSp>
        <p:nvGrpSpPr>
          <p:cNvPr id="1027" name="Group 1026">
            <a:extLst>
              <a:ext uri="{FF2B5EF4-FFF2-40B4-BE49-F238E27FC236}">
                <a16:creationId xmlns:a16="http://schemas.microsoft.com/office/drawing/2014/main" id="{29450895-0A25-969C-A2CC-37B54C613382}"/>
              </a:ext>
            </a:extLst>
          </p:cNvPr>
          <p:cNvGrpSpPr/>
          <p:nvPr/>
        </p:nvGrpSpPr>
        <p:grpSpPr>
          <a:xfrm>
            <a:off x="482643" y="13990484"/>
            <a:ext cx="12904924" cy="4612933"/>
            <a:chOff x="486131" y="14112504"/>
            <a:chExt cx="13270986" cy="4612933"/>
          </a:xfrm>
        </p:grpSpPr>
        <p:sp>
          <p:nvSpPr>
            <p:cNvPr id="16" name="TextBox 15">
              <a:extLst>
                <a:ext uri="{FF2B5EF4-FFF2-40B4-BE49-F238E27FC236}">
                  <a16:creationId xmlns:a16="http://schemas.microsoft.com/office/drawing/2014/main" id="{EA77704C-039F-F3E4-8BDC-C8F63418C0BE}"/>
                </a:ext>
              </a:extLst>
            </p:cNvPr>
            <p:cNvSpPr txBox="1"/>
            <p:nvPr/>
          </p:nvSpPr>
          <p:spPr>
            <a:xfrm>
              <a:off x="552756" y="15447617"/>
              <a:ext cx="12756135" cy="3277820"/>
            </a:xfrm>
            <a:prstGeom prst="rect">
              <a:avLst/>
            </a:prstGeom>
            <a:noFill/>
          </p:spPr>
          <p:txBody>
            <a:bodyPr wrap="square" rtlCol="0">
              <a:spAutoFit/>
            </a:bodyPr>
            <a:lstStyle/>
            <a:p>
              <a:pPr algn="ctr"/>
              <a:r>
                <a:rPr lang="en-US" sz="5400" b="1" i="1" dirty="0">
                  <a:latin typeface="Garamond" panose="02020404030301010803" pitchFamily="18" charset="0"/>
                </a:rPr>
                <a:t>Can linguistic information be used to enhance classification of African American English’s habitual be?</a:t>
              </a:r>
            </a:p>
            <a:p>
              <a:pPr algn="ctr"/>
              <a:endParaRPr lang="en-US" sz="4500" b="1" i="1" dirty="0"/>
            </a:p>
          </p:txBody>
        </p:sp>
        <p:sp>
          <p:nvSpPr>
            <p:cNvPr id="43" name="object 38">
              <a:extLst>
                <a:ext uri="{FF2B5EF4-FFF2-40B4-BE49-F238E27FC236}">
                  <a16:creationId xmlns:a16="http://schemas.microsoft.com/office/drawing/2014/main" id="{F363C409-2F6E-F0D2-E8A8-B2B5153C5AD1}"/>
                </a:ext>
              </a:extLst>
            </p:cNvPr>
            <p:cNvSpPr txBox="1"/>
            <p:nvPr/>
          </p:nvSpPr>
          <p:spPr>
            <a:xfrm>
              <a:off x="486131" y="14112504"/>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Objective</a:t>
              </a:r>
              <a:endParaRPr lang="en-US" sz="5000">
                <a:latin typeface="Arial"/>
                <a:cs typeface="Arial"/>
              </a:endParaRPr>
            </a:p>
          </p:txBody>
        </p:sp>
      </p:grpSp>
      <p:grpSp>
        <p:nvGrpSpPr>
          <p:cNvPr id="1025" name="Group 1024">
            <a:extLst>
              <a:ext uri="{FF2B5EF4-FFF2-40B4-BE49-F238E27FC236}">
                <a16:creationId xmlns:a16="http://schemas.microsoft.com/office/drawing/2014/main" id="{F1C5A8CF-2496-E96C-81FD-7E1FFC89113B}"/>
              </a:ext>
            </a:extLst>
          </p:cNvPr>
          <p:cNvGrpSpPr/>
          <p:nvPr/>
        </p:nvGrpSpPr>
        <p:grpSpPr>
          <a:xfrm>
            <a:off x="362662" y="18095671"/>
            <a:ext cx="13144886" cy="7872027"/>
            <a:chOff x="242681" y="20399474"/>
            <a:chExt cx="13517754" cy="7872027"/>
          </a:xfrm>
        </p:grpSpPr>
        <p:sp>
          <p:nvSpPr>
            <p:cNvPr id="17" name="TextBox 16">
              <a:extLst>
                <a:ext uri="{FF2B5EF4-FFF2-40B4-BE49-F238E27FC236}">
                  <a16:creationId xmlns:a16="http://schemas.microsoft.com/office/drawing/2014/main" id="{1A54C058-58DD-47DB-8172-E4C0AE1509BF}"/>
                </a:ext>
              </a:extLst>
            </p:cNvPr>
            <p:cNvSpPr txBox="1"/>
            <p:nvPr/>
          </p:nvSpPr>
          <p:spPr>
            <a:xfrm>
              <a:off x="242681" y="21254195"/>
              <a:ext cx="13517754" cy="7017306"/>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4500" dirty="0"/>
                <a:t>Analyzed 250 sentences from African American oral histories</a:t>
              </a:r>
              <a:endParaRPr lang="en-US" sz="4500" dirty="0">
                <a:cs typeface="Calibri"/>
              </a:endParaRPr>
            </a:p>
            <a:p>
              <a:pPr marL="342900" indent="-342900">
                <a:buFont typeface="Arial" panose="020B0604020202020204" pitchFamily="34" charset="0"/>
                <a:buChar char="•"/>
              </a:pPr>
              <a:r>
                <a:rPr lang="en-US" sz="4500" dirty="0"/>
                <a:t>Trained an ensemble classical machine learning model </a:t>
              </a:r>
              <a:r>
                <a:rPr lang="en-US" sz="4500" dirty="0">
                  <a:latin typeface="Calibri"/>
                  <a:cs typeface="Arial"/>
                </a:rPr>
                <a:t>and a Transformer model on linguistic structures </a:t>
              </a:r>
            </a:p>
            <a:p>
              <a:pPr marL="342900" indent="-342900">
                <a:buFont typeface="Arial" panose="020B0604020202020204" pitchFamily="34" charset="0"/>
                <a:buChar char="•"/>
              </a:pPr>
              <a:r>
                <a:rPr lang="en-US" sz="4500" dirty="0">
                  <a:latin typeface="Calibri"/>
                  <a:cs typeface="Arial"/>
                </a:rPr>
                <a:t>Use k-fold cross validation to rotate the training and test sets for improved model accuracy</a:t>
              </a:r>
            </a:p>
            <a:p>
              <a:pPr marL="342900" indent="-342900">
                <a:buFont typeface="Arial" panose="020B0604020202020204" pitchFamily="34" charset="0"/>
                <a:buChar char="•"/>
              </a:pPr>
              <a:r>
                <a:rPr lang="en-US" sz="4500" dirty="0">
                  <a:latin typeface="Calibri"/>
                  <a:cs typeface="Arial"/>
                </a:rPr>
                <a:t>Predicted sentences as habitual or non-habitual</a:t>
              </a:r>
              <a:endParaRPr lang="en-US" sz="4500" dirty="0">
                <a:latin typeface="Calibri"/>
                <a:ea typeface="Calibri"/>
                <a:cs typeface="Arial"/>
              </a:endParaRPr>
            </a:p>
            <a:p>
              <a:pPr marL="342900" indent="-342900">
                <a:buFont typeface="Arial" panose="020B0604020202020204" pitchFamily="34" charset="0"/>
                <a:buChar char="•"/>
              </a:pPr>
              <a:r>
                <a:rPr lang="en-US" sz="4500" dirty="0">
                  <a:solidFill>
                    <a:srgbClr val="0D0D0D"/>
                  </a:solidFill>
                  <a:latin typeface="Calibri"/>
                  <a:cs typeface="Arial"/>
                </a:rPr>
                <a:t>Experimented with varying amounts of linguistic information to assess impact on classification rate.</a:t>
              </a:r>
              <a:endParaRPr lang="en-US" sz="4500" dirty="0">
                <a:latin typeface="Calibri"/>
                <a:cs typeface="Arial"/>
              </a:endParaRPr>
            </a:p>
            <a:p>
              <a:endParaRPr lang="en-US" sz="4500" dirty="0"/>
            </a:p>
          </p:txBody>
        </p:sp>
        <p:sp>
          <p:nvSpPr>
            <p:cNvPr id="44" name="object 38">
              <a:extLst>
                <a:ext uri="{FF2B5EF4-FFF2-40B4-BE49-F238E27FC236}">
                  <a16:creationId xmlns:a16="http://schemas.microsoft.com/office/drawing/2014/main" id="{9844367A-6A2F-8DA3-639B-74F1C297EC56}"/>
                </a:ext>
              </a:extLst>
            </p:cNvPr>
            <p:cNvSpPr txBox="1"/>
            <p:nvPr/>
          </p:nvSpPr>
          <p:spPr>
            <a:xfrm>
              <a:off x="242681" y="20399474"/>
              <a:ext cx="13394370"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Methodology</a:t>
              </a:r>
              <a:endParaRPr lang="en-US" sz="5000">
                <a:latin typeface="Arial"/>
                <a:cs typeface="Arial"/>
              </a:endParaRPr>
            </a:p>
          </p:txBody>
        </p:sp>
      </p:grpSp>
      <p:sp>
        <p:nvSpPr>
          <p:cNvPr id="56" name="TextBox 55">
            <a:extLst>
              <a:ext uri="{FF2B5EF4-FFF2-40B4-BE49-F238E27FC236}">
                <a16:creationId xmlns:a16="http://schemas.microsoft.com/office/drawing/2014/main" id="{5F3979AC-D3D5-EA4B-9260-BE2996B8C588}"/>
              </a:ext>
            </a:extLst>
          </p:cNvPr>
          <p:cNvSpPr txBox="1"/>
          <p:nvPr/>
        </p:nvSpPr>
        <p:spPr>
          <a:xfrm>
            <a:off x="17834683" y="16434443"/>
            <a:ext cx="6032828" cy="1015663"/>
          </a:xfrm>
          <a:prstGeom prst="rect">
            <a:avLst/>
          </a:prstGeom>
          <a:noFill/>
        </p:spPr>
        <p:txBody>
          <a:bodyPr wrap="square" rtlCol="0">
            <a:spAutoFit/>
          </a:bodyPr>
          <a:lstStyle/>
          <a:p>
            <a:pPr algn="ctr"/>
            <a:r>
              <a:rPr lang="en-US" sz="3000"/>
              <a:t>(1) </a:t>
            </a:r>
            <a:r>
              <a:rPr lang="en-US" sz="3000" i="1"/>
              <a:t>be </a:t>
            </a:r>
            <a:r>
              <a:rPr lang="en-US" sz="3000"/>
              <a:t>has a POS tag of AUX and its head has a POS tag of VERB </a:t>
            </a:r>
          </a:p>
        </p:txBody>
      </p:sp>
      <p:sp>
        <p:nvSpPr>
          <p:cNvPr id="1045" name="Rectangle 1044">
            <a:extLst>
              <a:ext uri="{FF2B5EF4-FFF2-40B4-BE49-F238E27FC236}">
                <a16:creationId xmlns:a16="http://schemas.microsoft.com/office/drawing/2014/main" id="{B3F8FCEF-58A1-EBDD-7DF4-E0CE66DDBCA3}"/>
              </a:ext>
            </a:extLst>
          </p:cNvPr>
          <p:cNvSpPr/>
          <p:nvPr/>
        </p:nvSpPr>
        <p:spPr>
          <a:xfrm>
            <a:off x="-71300" y="31523263"/>
            <a:ext cx="43962500" cy="139513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buAutoNum type="arabicPeriod"/>
            </a:pPr>
            <a:endParaRPr lang="en-US" sz="4000"/>
          </a:p>
        </p:txBody>
      </p:sp>
      <p:grpSp>
        <p:nvGrpSpPr>
          <p:cNvPr id="24" name="Group 23">
            <a:extLst>
              <a:ext uri="{FF2B5EF4-FFF2-40B4-BE49-F238E27FC236}">
                <a16:creationId xmlns:a16="http://schemas.microsoft.com/office/drawing/2014/main" id="{FBCAD0C0-1501-7B94-E999-6AE8E14DE357}"/>
              </a:ext>
            </a:extLst>
          </p:cNvPr>
          <p:cNvGrpSpPr/>
          <p:nvPr/>
        </p:nvGrpSpPr>
        <p:grpSpPr>
          <a:xfrm>
            <a:off x="29968631" y="7137212"/>
            <a:ext cx="13590060" cy="23373670"/>
            <a:chOff x="29968631" y="6680014"/>
            <a:chExt cx="13590060" cy="23373670"/>
          </a:xfrm>
        </p:grpSpPr>
        <p:grpSp>
          <p:nvGrpSpPr>
            <p:cNvPr id="52" name="Group 51">
              <a:extLst>
                <a:ext uri="{FF2B5EF4-FFF2-40B4-BE49-F238E27FC236}">
                  <a16:creationId xmlns:a16="http://schemas.microsoft.com/office/drawing/2014/main" id="{E9EBD564-3E3C-3E54-DC8A-0D99E5FFB3D8}"/>
                </a:ext>
              </a:extLst>
            </p:cNvPr>
            <p:cNvGrpSpPr/>
            <p:nvPr/>
          </p:nvGrpSpPr>
          <p:grpSpPr>
            <a:xfrm>
              <a:off x="30216799" y="12178115"/>
              <a:ext cx="13270986" cy="3810230"/>
              <a:chOff x="29642126" y="18615300"/>
              <a:chExt cx="13270986" cy="3810230"/>
            </a:xfrm>
          </p:grpSpPr>
          <p:sp>
            <p:nvSpPr>
              <p:cNvPr id="39" name="TextBox 38">
                <a:extLst>
                  <a:ext uri="{FF2B5EF4-FFF2-40B4-BE49-F238E27FC236}">
                    <a16:creationId xmlns:a16="http://schemas.microsoft.com/office/drawing/2014/main" id="{1701FB0F-D0BE-0E7B-FD1F-4534CA0870F6}"/>
                  </a:ext>
                </a:extLst>
              </p:cNvPr>
              <p:cNvSpPr txBox="1"/>
              <p:nvPr/>
            </p:nvSpPr>
            <p:spPr>
              <a:xfrm>
                <a:off x="29768226" y="19563208"/>
                <a:ext cx="13144886" cy="2862322"/>
              </a:xfrm>
              <a:prstGeom prst="rect">
                <a:avLst/>
              </a:prstGeom>
              <a:noFill/>
            </p:spPr>
            <p:txBody>
              <a:bodyPr wrap="square" rtlCol="0">
                <a:spAutoFit/>
              </a:bodyPr>
              <a:lstStyle/>
              <a:p>
                <a:pPr marL="342900" indent="-342900">
                  <a:buFont typeface="Arial" panose="020B0604020202020204" pitchFamily="34" charset="0"/>
                  <a:buChar char="•"/>
                </a:pPr>
                <a:r>
                  <a:rPr lang="en-US" sz="4500"/>
                  <a:t>Models informed by linguistic pattens of AAE outperformed those that were not</a:t>
                </a:r>
              </a:p>
              <a:p>
                <a:pPr marL="342900" indent="-342900">
                  <a:buFont typeface="Arial" panose="020B0604020202020204" pitchFamily="34" charset="0"/>
                  <a:buChar char="•"/>
                </a:pPr>
                <a:r>
                  <a:rPr lang="en-US" sz="4500"/>
                  <a:t>Linguistic information improves NLP performance for low resource languages like AAE</a:t>
                </a:r>
                <a:endParaRPr lang="en-US" sz="4500">
                  <a:solidFill>
                    <a:schemeClr val="tx1"/>
                  </a:solidFill>
                </a:endParaRPr>
              </a:p>
            </p:txBody>
          </p:sp>
          <p:sp>
            <p:nvSpPr>
              <p:cNvPr id="46" name="object 38">
                <a:extLst>
                  <a:ext uri="{FF2B5EF4-FFF2-40B4-BE49-F238E27FC236}">
                    <a16:creationId xmlns:a16="http://schemas.microsoft.com/office/drawing/2014/main" id="{A94AA1E6-F85C-222D-5196-BF2C9ED15B07}"/>
                  </a:ext>
                </a:extLst>
              </p:cNvPr>
              <p:cNvSpPr txBox="1"/>
              <p:nvPr/>
            </p:nvSpPr>
            <p:spPr>
              <a:xfrm>
                <a:off x="29642126" y="18615300"/>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Conclusion</a:t>
                </a:r>
                <a:endParaRPr lang="en-US" sz="5000">
                  <a:latin typeface="Arial"/>
                  <a:cs typeface="Arial"/>
                </a:endParaRPr>
              </a:p>
            </p:txBody>
          </p:sp>
        </p:grpSp>
        <p:grpSp>
          <p:nvGrpSpPr>
            <p:cNvPr id="18" name="Group 17">
              <a:extLst>
                <a:ext uri="{FF2B5EF4-FFF2-40B4-BE49-F238E27FC236}">
                  <a16:creationId xmlns:a16="http://schemas.microsoft.com/office/drawing/2014/main" id="{1B54A6C3-C59F-A543-3EF6-A4E7E21AD500}"/>
                </a:ext>
              </a:extLst>
            </p:cNvPr>
            <p:cNvGrpSpPr/>
            <p:nvPr/>
          </p:nvGrpSpPr>
          <p:grpSpPr>
            <a:xfrm>
              <a:off x="29968631" y="6680014"/>
              <a:ext cx="13590060" cy="4455672"/>
              <a:chOff x="29773237" y="6680014"/>
              <a:chExt cx="13590060" cy="4455672"/>
            </a:xfrm>
          </p:grpSpPr>
          <p:sp>
            <p:nvSpPr>
              <p:cNvPr id="35" name="TextBox 34">
                <a:extLst>
                  <a:ext uri="{FF2B5EF4-FFF2-40B4-BE49-F238E27FC236}">
                    <a16:creationId xmlns:a16="http://schemas.microsoft.com/office/drawing/2014/main" id="{635B71CF-6D46-C7E4-D186-6FDCE972EBC6}"/>
                  </a:ext>
                </a:extLst>
              </p:cNvPr>
              <p:cNvSpPr txBox="1"/>
              <p:nvPr/>
            </p:nvSpPr>
            <p:spPr>
              <a:xfrm>
                <a:off x="29780319" y="7580867"/>
                <a:ext cx="13582978" cy="355481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4500"/>
                  <a:t>Baseline ensemble only achieved a 0.29 F</a:t>
                </a:r>
                <a:r>
                  <a:rPr lang="en-US" sz="4500" baseline="-25000"/>
                  <a:t>1</a:t>
                </a:r>
                <a:r>
                  <a:rPr lang="en-US" sz="4500"/>
                  <a:t>-score for habitual </a:t>
                </a:r>
                <a:r>
                  <a:rPr lang="en-US" sz="4500" i="1"/>
                  <a:t>be.</a:t>
                </a:r>
              </a:p>
              <a:p>
                <a:pPr marL="342900" indent="-342900">
                  <a:buFont typeface="Arial" panose="020B0604020202020204" pitchFamily="34" charset="0"/>
                  <a:buChar char="•"/>
                </a:pPr>
                <a:r>
                  <a:rPr lang="en-US" sz="4500"/>
                  <a:t>Combining all of our syntactic and grammatical rules achieved the highest classification rate with a 0.83 </a:t>
                </a:r>
                <a:r>
                  <a:rPr lang="en-US" sz="4500">
                    <a:ea typeface="+mn-lt"/>
                    <a:cs typeface="+mn-lt"/>
                  </a:rPr>
                  <a:t>F</a:t>
                </a:r>
                <a:r>
                  <a:rPr lang="en-US" sz="2000" baseline="-25000">
                    <a:ea typeface="+mn-lt"/>
                    <a:cs typeface="+mn-lt"/>
                  </a:rPr>
                  <a:t>1</a:t>
                </a:r>
                <a:r>
                  <a:rPr lang="en-US" sz="4500">
                    <a:ea typeface="+mn-lt"/>
                    <a:cs typeface="+mn-lt"/>
                  </a:rPr>
                  <a:t>-score</a:t>
                </a:r>
                <a:r>
                  <a:rPr lang="en-US" sz="4500"/>
                  <a:t> for the habitual class and 0.96 </a:t>
                </a:r>
                <a:r>
                  <a:rPr lang="en-US" sz="4500">
                    <a:ea typeface="+mn-lt"/>
                    <a:cs typeface="+mn-lt"/>
                  </a:rPr>
                  <a:t>F</a:t>
                </a:r>
                <a:r>
                  <a:rPr lang="en-US" sz="3000" baseline="-25000">
                    <a:ea typeface="+mn-lt"/>
                    <a:cs typeface="+mn-lt"/>
                  </a:rPr>
                  <a:t>1</a:t>
                </a:r>
                <a:r>
                  <a:rPr lang="en-US" sz="4500">
                    <a:ea typeface="+mn-lt"/>
                    <a:cs typeface="+mn-lt"/>
                  </a:rPr>
                  <a:t>-score overall</a:t>
                </a:r>
                <a:endParaRPr lang="en-US" sz="4500">
                  <a:ea typeface="Calibri"/>
                  <a:cs typeface="Calibri"/>
                </a:endParaRPr>
              </a:p>
            </p:txBody>
          </p:sp>
          <p:sp>
            <p:nvSpPr>
              <p:cNvPr id="1035" name="object 38">
                <a:extLst>
                  <a:ext uri="{FF2B5EF4-FFF2-40B4-BE49-F238E27FC236}">
                    <a16:creationId xmlns:a16="http://schemas.microsoft.com/office/drawing/2014/main" id="{F5435576-3F34-6A08-B3C5-8C053C02E2B3}"/>
                  </a:ext>
                </a:extLst>
              </p:cNvPr>
              <p:cNvSpPr txBox="1"/>
              <p:nvPr/>
            </p:nvSpPr>
            <p:spPr>
              <a:xfrm>
                <a:off x="29773237" y="6680014"/>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Discussion</a:t>
                </a:r>
                <a:endParaRPr lang="en-US" sz="5000">
                  <a:latin typeface="Arial"/>
                  <a:cs typeface="Arial"/>
                </a:endParaRPr>
              </a:p>
            </p:txBody>
          </p:sp>
        </p:grpSp>
        <p:grpSp>
          <p:nvGrpSpPr>
            <p:cNvPr id="14" name="Group 13">
              <a:extLst>
                <a:ext uri="{FF2B5EF4-FFF2-40B4-BE49-F238E27FC236}">
                  <a16:creationId xmlns:a16="http://schemas.microsoft.com/office/drawing/2014/main" id="{29BC6779-EF28-EA2D-BC49-719319413028}"/>
                </a:ext>
              </a:extLst>
            </p:cNvPr>
            <p:cNvGrpSpPr/>
            <p:nvPr/>
          </p:nvGrpSpPr>
          <p:grpSpPr>
            <a:xfrm>
              <a:off x="30039536" y="16949521"/>
              <a:ext cx="13270986" cy="5221562"/>
              <a:chOff x="30002471" y="18180017"/>
              <a:chExt cx="13270986" cy="5221562"/>
            </a:xfrm>
          </p:grpSpPr>
          <p:sp>
            <p:nvSpPr>
              <p:cNvPr id="2" name="object 38">
                <a:extLst>
                  <a:ext uri="{FF2B5EF4-FFF2-40B4-BE49-F238E27FC236}">
                    <a16:creationId xmlns:a16="http://schemas.microsoft.com/office/drawing/2014/main" id="{AE0D071E-8C18-47A2-ABC8-21B0510CB560}"/>
                  </a:ext>
                </a:extLst>
              </p:cNvPr>
              <p:cNvSpPr txBox="1"/>
              <p:nvPr/>
            </p:nvSpPr>
            <p:spPr>
              <a:xfrm>
                <a:off x="30002471" y="18180017"/>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Further Direction</a:t>
                </a:r>
                <a:endParaRPr lang="en-US" sz="5000">
                  <a:latin typeface="Arial"/>
                  <a:cs typeface="Arial"/>
                </a:endParaRPr>
              </a:p>
            </p:txBody>
          </p:sp>
          <p:sp>
            <p:nvSpPr>
              <p:cNvPr id="3" name="TextBox 2">
                <a:extLst>
                  <a:ext uri="{FF2B5EF4-FFF2-40B4-BE49-F238E27FC236}">
                    <a16:creationId xmlns:a16="http://schemas.microsoft.com/office/drawing/2014/main" id="{5F201957-0A58-16DB-6381-F1A460FA5A9A}"/>
                  </a:ext>
                </a:extLst>
              </p:cNvPr>
              <p:cNvSpPr txBox="1"/>
              <p:nvPr/>
            </p:nvSpPr>
            <p:spPr>
              <a:xfrm>
                <a:off x="30033996" y="19154262"/>
                <a:ext cx="13144886" cy="4247317"/>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4500"/>
                  <a:t>A detailed analysis of the importance of each syntactic pattern identified can inform the grammatical description of AAE</a:t>
                </a:r>
              </a:p>
              <a:p>
                <a:pPr marL="571500" indent="-571500">
                  <a:buFont typeface="Arial" panose="020B0604020202020204" pitchFamily="34" charset="0"/>
                  <a:buChar char="•"/>
                </a:pPr>
                <a:r>
                  <a:rPr lang="en-US" sz="4500"/>
                  <a:t>We are now working to conduct similar research on other AAE features such as multiple negation, person number agreement, and null copula.</a:t>
                </a:r>
              </a:p>
            </p:txBody>
          </p:sp>
        </p:grpSp>
        <p:grpSp>
          <p:nvGrpSpPr>
            <p:cNvPr id="13" name="Group 12">
              <a:extLst>
                <a:ext uri="{FF2B5EF4-FFF2-40B4-BE49-F238E27FC236}">
                  <a16:creationId xmlns:a16="http://schemas.microsoft.com/office/drawing/2014/main" id="{D37A1986-00EC-0860-F977-DB31E0E10D8D}"/>
                </a:ext>
              </a:extLst>
            </p:cNvPr>
            <p:cNvGrpSpPr/>
            <p:nvPr/>
          </p:nvGrpSpPr>
          <p:grpSpPr>
            <a:xfrm>
              <a:off x="30110441" y="23394106"/>
              <a:ext cx="13270986" cy="6659578"/>
              <a:chOff x="29939421" y="22633357"/>
              <a:chExt cx="13270986" cy="6659578"/>
            </a:xfrm>
          </p:grpSpPr>
          <p:sp>
            <p:nvSpPr>
              <p:cNvPr id="5" name="object 38">
                <a:extLst>
                  <a:ext uri="{FF2B5EF4-FFF2-40B4-BE49-F238E27FC236}">
                    <a16:creationId xmlns:a16="http://schemas.microsoft.com/office/drawing/2014/main" id="{0BB26576-5B8B-0ADA-6A35-B0C8212420AF}"/>
                  </a:ext>
                </a:extLst>
              </p:cNvPr>
              <p:cNvSpPr txBox="1"/>
              <p:nvPr/>
            </p:nvSpPr>
            <p:spPr>
              <a:xfrm>
                <a:off x="29939421" y="22633357"/>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References</a:t>
                </a:r>
                <a:endParaRPr lang="en-US" sz="5000">
                  <a:latin typeface="Arial"/>
                  <a:cs typeface="Arial"/>
                </a:endParaRPr>
              </a:p>
            </p:txBody>
          </p:sp>
          <p:sp>
            <p:nvSpPr>
              <p:cNvPr id="12" name="TextBox 11">
                <a:extLst>
                  <a:ext uri="{FF2B5EF4-FFF2-40B4-BE49-F238E27FC236}">
                    <a16:creationId xmlns:a16="http://schemas.microsoft.com/office/drawing/2014/main" id="{E886A25A-CAC9-5224-5D84-FFF845F48201}"/>
                  </a:ext>
                </a:extLst>
              </p:cNvPr>
              <p:cNvSpPr txBox="1"/>
              <p:nvPr/>
            </p:nvSpPr>
            <p:spPr>
              <a:xfrm>
                <a:off x="29970946" y="23429791"/>
                <a:ext cx="13207936" cy="5863144"/>
              </a:xfrm>
              <a:prstGeom prst="rect">
                <a:avLst/>
              </a:prstGeom>
              <a:noFill/>
            </p:spPr>
            <p:txBody>
              <a:bodyPr wrap="square" rtlCol="0">
                <a:spAutoFit/>
              </a:bodyPr>
              <a:lstStyle/>
              <a:p>
                <a:r>
                  <a:rPr lang="en-US" sz="2500">
                    <a:solidFill>
                      <a:schemeClr val="tx1"/>
                    </a:solidFill>
                    <a:effectLst/>
                  </a:rPr>
                  <a:t>Demszky, D., Sharma, D., Clark, J., Prabhakaran, V., &amp; Eisenstein, J. (2021). Learning to Recognize Dialect Features. In K. Toutanova, A. </a:t>
                </a:r>
                <a:r>
                  <a:rPr lang="en-US" sz="2500" err="1">
                    <a:solidFill>
                      <a:schemeClr val="tx1"/>
                    </a:solidFill>
                    <a:effectLst/>
                  </a:rPr>
                  <a:t>Rumshisky</a:t>
                </a:r>
                <a:r>
                  <a:rPr lang="en-US" sz="2500">
                    <a:solidFill>
                      <a:schemeClr val="tx1"/>
                    </a:solidFill>
                    <a:effectLst/>
                  </a:rPr>
                  <a:t>, L. Zettlemoyer, D. Hakkani-Tur, I. </a:t>
                </a:r>
                <a:r>
                  <a:rPr lang="en-US" sz="2500" err="1">
                    <a:solidFill>
                      <a:schemeClr val="tx1"/>
                    </a:solidFill>
                    <a:effectLst/>
                  </a:rPr>
                  <a:t>Beltagy</a:t>
                </a:r>
                <a:r>
                  <a:rPr lang="en-US" sz="2500">
                    <a:solidFill>
                      <a:schemeClr val="tx1"/>
                    </a:solidFill>
                    <a:effectLst/>
                  </a:rPr>
                  <a:t>, S. Bethard, R. Cotterell, T. Chakraborty, &amp; Y. Zhou (Eds.), </a:t>
                </a:r>
                <a:r>
                  <a:rPr lang="en-US" sz="2500" i="1">
                    <a:solidFill>
                      <a:schemeClr val="tx1"/>
                    </a:solidFill>
                    <a:effectLst/>
                  </a:rPr>
                  <a:t>Proceedings of the 2021 Conference of the North American Chapter of the Association for Computational Linguistics: Human Language Technologies</a:t>
                </a:r>
                <a:r>
                  <a:rPr lang="en-US" sz="2500">
                    <a:solidFill>
                      <a:schemeClr val="tx1"/>
                    </a:solidFill>
                    <a:effectLst/>
                  </a:rPr>
                  <a:t> (pp. 2315–2338). Association for Computational Linguistics. https://doi.org/10.18653/v1/2021.naacl-main.184</a:t>
                </a:r>
              </a:p>
              <a:p>
                <a:r>
                  <a:rPr lang="en-US" sz="2500">
                    <a:solidFill>
                      <a:schemeClr val="tx1"/>
                    </a:solidFill>
                    <a:effectLst/>
                  </a:rPr>
                  <a:t>Fasold, R. W. (1969). Tense and the Form Be in Black English. </a:t>
                </a:r>
                <a:r>
                  <a:rPr lang="en-US" sz="2500" i="1">
                    <a:solidFill>
                      <a:schemeClr val="tx1"/>
                    </a:solidFill>
                    <a:effectLst/>
                  </a:rPr>
                  <a:t>Language</a:t>
                </a:r>
                <a:r>
                  <a:rPr lang="en-US" sz="2500">
                    <a:solidFill>
                      <a:schemeClr val="tx1"/>
                    </a:solidFill>
                    <a:effectLst/>
                  </a:rPr>
                  <a:t>, </a:t>
                </a:r>
                <a:r>
                  <a:rPr lang="en-US" sz="2500" i="1">
                    <a:solidFill>
                      <a:schemeClr val="tx1"/>
                    </a:solidFill>
                    <a:effectLst/>
                  </a:rPr>
                  <a:t>45</a:t>
                </a:r>
                <a:r>
                  <a:rPr lang="en-US" sz="2500">
                    <a:solidFill>
                      <a:schemeClr val="tx1"/>
                    </a:solidFill>
                    <a:effectLst/>
                  </a:rPr>
                  <a:t>(4), 763–776. https://doi.org/10.2307/412334</a:t>
                </a:r>
              </a:p>
              <a:p>
                <a:r>
                  <a:rPr lang="en-US" sz="2500">
                    <a:solidFill>
                      <a:schemeClr val="tx1"/>
                    </a:solidFill>
                    <a:effectLst/>
                  </a:rPr>
                  <a:t>Green, L. J. (2002). </a:t>
                </a:r>
                <a:r>
                  <a:rPr lang="en-US" sz="2500" i="1">
                    <a:solidFill>
                      <a:schemeClr val="tx1"/>
                    </a:solidFill>
                    <a:effectLst/>
                  </a:rPr>
                  <a:t>African American English: A linguistic introduction</a:t>
                </a:r>
                <a:r>
                  <a:rPr lang="en-US" sz="2500">
                    <a:solidFill>
                      <a:schemeClr val="tx1"/>
                    </a:solidFill>
                    <a:effectLst/>
                  </a:rPr>
                  <a:t>.</a:t>
                </a:r>
              </a:p>
              <a:p>
                <a:r>
                  <a:rPr lang="en-US" sz="2500" err="1">
                    <a:solidFill>
                      <a:schemeClr val="tx1"/>
                    </a:solidFill>
                    <a:effectLst/>
                  </a:rPr>
                  <a:t>Magueresse</a:t>
                </a:r>
                <a:r>
                  <a:rPr lang="en-US" sz="2500">
                    <a:solidFill>
                      <a:schemeClr val="tx1"/>
                    </a:solidFill>
                    <a:effectLst/>
                  </a:rPr>
                  <a:t>, A., Carles, V., &amp; Heetderks, E. (2020). </a:t>
                </a:r>
                <a:r>
                  <a:rPr lang="en-US" sz="2500" i="1">
                    <a:solidFill>
                      <a:schemeClr val="tx1"/>
                    </a:solidFill>
                    <a:effectLst/>
                  </a:rPr>
                  <a:t>Low-resource Languages: A Review of Past Work and Future Challenges</a:t>
                </a:r>
                <a:r>
                  <a:rPr lang="en-US" sz="2500">
                    <a:solidFill>
                      <a:schemeClr val="tx1"/>
                    </a:solidFill>
                    <a:effectLst/>
                  </a:rPr>
                  <a:t> (arXiv:2006.07264). </a:t>
                </a:r>
                <a:r>
                  <a:rPr lang="en-US" sz="2500" err="1">
                    <a:solidFill>
                      <a:schemeClr val="tx1"/>
                    </a:solidFill>
                    <a:effectLst/>
                  </a:rPr>
                  <a:t>arXiv</a:t>
                </a:r>
                <a:r>
                  <a:rPr lang="en-US" sz="2500">
                    <a:solidFill>
                      <a:schemeClr val="tx1"/>
                    </a:solidFill>
                    <a:effectLst/>
                  </a:rPr>
                  <a:t>. http://arxiv.org/abs/2006.07264</a:t>
                </a:r>
              </a:p>
              <a:p>
                <a:r>
                  <a:rPr lang="en-US" sz="2500">
                    <a:solidFill>
                      <a:schemeClr val="tx1"/>
                    </a:solidFill>
                    <a:effectLst/>
                  </a:rPr>
                  <a:t>Masis, T., Neal, A., Green, L., &amp; O’Connor, B. (2022). Corpus-Guided Contrast Sets for Morphosyntactic Feature Detection in Low-Resource English Varieties. </a:t>
                </a:r>
                <a:r>
                  <a:rPr lang="en-US" sz="2500" i="1">
                    <a:solidFill>
                      <a:schemeClr val="tx1"/>
                    </a:solidFill>
                    <a:effectLst/>
                  </a:rPr>
                  <a:t>Proceedings of the First Workshop on NLP Applications to Field Linguistics</a:t>
                </a:r>
                <a:r>
                  <a:rPr lang="en-US" sz="2500">
                    <a:solidFill>
                      <a:schemeClr val="tx1"/>
                    </a:solidFill>
                    <a:effectLst/>
                  </a:rPr>
                  <a:t>, 11–25. https://aclanthology.org/2022.fieldmatters-1.2</a:t>
                </a:r>
              </a:p>
            </p:txBody>
          </p:sp>
        </p:grpSp>
      </p:grpSp>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05C85E26-E219-748D-01DF-51A35C77953F}"/>
                  </a:ext>
                </a:extLst>
              </p14:cNvPr>
              <p14:cNvContentPartPr/>
              <p14:nvPr/>
            </p14:nvContentPartPr>
            <p14:xfrm>
              <a:off x="22314115" y="28125417"/>
              <a:ext cx="653760" cy="16920"/>
            </p14:xfrm>
          </p:contentPart>
        </mc:Choice>
        <mc:Fallback xmlns="">
          <p:pic>
            <p:nvPicPr>
              <p:cNvPr id="21" name="Ink 20">
                <a:extLst>
                  <a:ext uri="{FF2B5EF4-FFF2-40B4-BE49-F238E27FC236}">
                    <a16:creationId xmlns:a16="http://schemas.microsoft.com/office/drawing/2014/main" id="{05C85E26-E219-748D-01DF-51A35C77953F}"/>
                  </a:ext>
                </a:extLst>
              </p:cNvPr>
              <p:cNvPicPr/>
              <p:nvPr/>
            </p:nvPicPr>
            <p:blipFill>
              <a:blip r:embed="rId6"/>
              <a:stretch>
                <a:fillRect/>
              </a:stretch>
            </p:blipFill>
            <p:spPr>
              <a:xfrm>
                <a:off x="22260145" y="28017417"/>
                <a:ext cx="761341" cy="232560"/>
              </a:xfrm>
              <a:prstGeom prst="rect">
                <a:avLst/>
              </a:prstGeom>
            </p:spPr>
          </p:pic>
        </mc:Fallback>
      </mc:AlternateContent>
      <p:grpSp>
        <p:nvGrpSpPr>
          <p:cNvPr id="25" name="Group 24">
            <a:extLst>
              <a:ext uri="{FF2B5EF4-FFF2-40B4-BE49-F238E27FC236}">
                <a16:creationId xmlns:a16="http://schemas.microsoft.com/office/drawing/2014/main" id="{0FD85CE9-0053-6FE9-CA58-D63A0EF64158}"/>
              </a:ext>
            </a:extLst>
          </p:cNvPr>
          <p:cNvGrpSpPr/>
          <p:nvPr/>
        </p:nvGrpSpPr>
        <p:grpSpPr>
          <a:xfrm>
            <a:off x="14966274" y="7133264"/>
            <a:ext cx="13270986" cy="23357969"/>
            <a:chOff x="14966274" y="6676066"/>
            <a:chExt cx="13270986" cy="23357969"/>
          </a:xfrm>
        </p:grpSpPr>
        <p:sp>
          <p:nvSpPr>
            <p:cNvPr id="55" name="TextBox 54">
              <a:extLst>
                <a:ext uri="{FF2B5EF4-FFF2-40B4-BE49-F238E27FC236}">
                  <a16:creationId xmlns:a16="http://schemas.microsoft.com/office/drawing/2014/main" id="{E9207C3E-7CFA-6F61-BA5E-B96434E73EB4}"/>
                </a:ext>
              </a:extLst>
            </p:cNvPr>
            <p:cNvSpPr txBox="1"/>
            <p:nvPr/>
          </p:nvSpPr>
          <p:spPr>
            <a:xfrm>
              <a:off x="14966274" y="7620747"/>
              <a:ext cx="13270986" cy="1477328"/>
            </a:xfrm>
            <a:prstGeom prst="rect">
              <a:avLst/>
            </a:prstGeom>
            <a:noFill/>
          </p:spPr>
          <p:txBody>
            <a:bodyPr wrap="square" lIns="91440" tIns="45720" rIns="91440" bIns="45720" rtlCol="0" anchor="t">
              <a:spAutoFit/>
            </a:bodyPr>
            <a:lstStyle/>
            <a:p>
              <a:pPr marL="685800" indent="-685800">
                <a:buFont typeface="Arial" panose="020B0604020202020204" pitchFamily="34" charset="0"/>
                <a:buChar char="•"/>
              </a:pPr>
              <a:r>
                <a:rPr lang="en-US" sz="4500"/>
                <a:t>Dependency syntax analysis reveals 2 structures frequently related to habitual </a:t>
              </a:r>
              <a:r>
                <a:rPr lang="en-US" sz="4500" i="1"/>
                <a:t>be:</a:t>
              </a:r>
              <a:endParaRPr lang="en-US" sz="4500"/>
            </a:p>
          </p:txBody>
        </p:sp>
        <p:sp>
          <p:nvSpPr>
            <p:cNvPr id="42" name="object 38">
              <a:extLst>
                <a:ext uri="{FF2B5EF4-FFF2-40B4-BE49-F238E27FC236}">
                  <a16:creationId xmlns:a16="http://schemas.microsoft.com/office/drawing/2014/main" id="{ACC92E36-ED4B-3D51-B1FD-3AA2D14DF61B}"/>
                </a:ext>
              </a:extLst>
            </p:cNvPr>
            <p:cNvSpPr txBox="1"/>
            <p:nvPr/>
          </p:nvSpPr>
          <p:spPr>
            <a:xfrm>
              <a:off x="14966274" y="24056470"/>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Results</a:t>
              </a:r>
              <a:endParaRPr lang="en-US" sz="5000">
                <a:latin typeface="Arial"/>
                <a:cs typeface="Arial"/>
              </a:endParaRPr>
            </a:p>
          </p:txBody>
        </p:sp>
        <p:sp>
          <p:nvSpPr>
            <p:cNvPr id="53" name="object 38">
              <a:extLst>
                <a:ext uri="{FF2B5EF4-FFF2-40B4-BE49-F238E27FC236}">
                  <a16:creationId xmlns:a16="http://schemas.microsoft.com/office/drawing/2014/main" id="{9CD32E87-A025-3AF3-29EC-4F2906230458}"/>
                </a:ext>
              </a:extLst>
            </p:cNvPr>
            <p:cNvSpPr txBox="1"/>
            <p:nvPr/>
          </p:nvSpPr>
          <p:spPr>
            <a:xfrm>
              <a:off x="14966274" y="6676066"/>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Linguistic Analysis</a:t>
              </a:r>
              <a:endParaRPr lang="en-US" sz="5000">
                <a:latin typeface="Arial"/>
                <a:cs typeface="Arial"/>
              </a:endParaRPr>
            </a:p>
          </p:txBody>
        </p:sp>
        <p:grpSp>
          <p:nvGrpSpPr>
            <p:cNvPr id="1031" name="Group 1030">
              <a:extLst>
                <a:ext uri="{FF2B5EF4-FFF2-40B4-BE49-F238E27FC236}">
                  <a16:creationId xmlns:a16="http://schemas.microsoft.com/office/drawing/2014/main" id="{12929763-0FEC-7357-9B16-FE954ECB67D7}"/>
                </a:ext>
              </a:extLst>
            </p:cNvPr>
            <p:cNvGrpSpPr/>
            <p:nvPr/>
          </p:nvGrpSpPr>
          <p:grpSpPr>
            <a:xfrm>
              <a:off x="18401651" y="17256956"/>
              <a:ext cx="6400233" cy="5319424"/>
              <a:chOff x="17975810" y="16445714"/>
              <a:chExt cx="6400233" cy="5319424"/>
            </a:xfrm>
          </p:grpSpPr>
          <p:sp>
            <p:nvSpPr>
              <p:cNvPr id="57" name="TextBox 56">
                <a:extLst>
                  <a:ext uri="{FF2B5EF4-FFF2-40B4-BE49-F238E27FC236}">
                    <a16:creationId xmlns:a16="http://schemas.microsoft.com/office/drawing/2014/main" id="{7E569788-B8C7-5D3F-ED3D-E23536FE4C72}"/>
                  </a:ext>
                </a:extLst>
              </p:cNvPr>
              <p:cNvSpPr txBox="1"/>
              <p:nvPr/>
            </p:nvSpPr>
            <p:spPr>
              <a:xfrm>
                <a:off x="18274184" y="21211140"/>
                <a:ext cx="4916685" cy="553998"/>
              </a:xfrm>
              <a:prstGeom prst="rect">
                <a:avLst/>
              </a:prstGeom>
              <a:noFill/>
            </p:spPr>
            <p:txBody>
              <a:bodyPr wrap="square" rtlCol="0">
                <a:spAutoFit/>
              </a:bodyPr>
              <a:lstStyle/>
              <a:p>
                <a:pPr algn="ctr"/>
                <a:r>
                  <a:rPr lang="en-US" sz="3000"/>
                  <a:t>(2) </a:t>
                </a:r>
                <a:r>
                  <a:rPr lang="en-US" sz="3000" i="1"/>
                  <a:t>be </a:t>
                </a:r>
                <a:r>
                  <a:rPr lang="en-US" sz="3000"/>
                  <a:t>has a POS tag of VERB</a:t>
                </a:r>
              </a:p>
            </p:txBody>
          </p:sp>
          <p:pic>
            <p:nvPicPr>
              <p:cNvPr id="59" name="Picture 58" descr="A diagram of a tree&#10;&#10;Description automatically generated">
                <a:extLst>
                  <a:ext uri="{FF2B5EF4-FFF2-40B4-BE49-F238E27FC236}">
                    <a16:creationId xmlns:a16="http://schemas.microsoft.com/office/drawing/2014/main" id="{28A983D6-4C8A-6F4F-357B-775152EE6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5810" y="16445714"/>
                <a:ext cx="6400233" cy="4700542"/>
              </a:xfrm>
              <a:prstGeom prst="rect">
                <a:avLst/>
              </a:prstGeom>
              <a:ln w="12700">
                <a:solidFill>
                  <a:schemeClr val="tx1"/>
                </a:solidFill>
              </a:ln>
            </p:spPr>
          </p:pic>
        </p:grpSp>
        <p:sp>
          <p:nvSpPr>
            <p:cNvPr id="1043" name="TextBox 1042">
              <a:extLst>
                <a:ext uri="{FF2B5EF4-FFF2-40B4-BE49-F238E27FC236}">
                  <a16:creationId xmlns:a16="http://schemas.microsoft.com/office/drawing/2014/main" id="{B8E9821A-5AC2-2C6C-30A1-70FDE5CCC5C4}"/>
                </a:ext>
              </a:extLst>
            </p:cNvPr>
            <p:cNvSpPr txBox="1"/>
            <p:nvPr/>
          </p:nvSpPr>
          <p:spPr>
            <a:xfrm>
              <a:off x="15750262" y="29480037"/>
              <a:ext cx="11703010" cy="553998"/>
            </a:xfrm>
            <a:prstGeom prst="rect">
              <a:avLst/>
            </a:prstGeom>
            <a:noFill/>
          </p:spPr>
          <p:txBody>
            <a:bodyPr wrap="square" rtlCol="0">
              <a:spAutoFit/>
            </a:bodyPr>
            <a:lstStyle/>
            <a:p>
              <a:pPr algn="ctr"/>
              <a:r>
                <a:rPr lang="en-US" sz="3000"/>
                <a:t>Classification of the habitual class. F1-scores averaged over 10 folds.</a:t>
              </a:r>
            </a:p>
          </p:txBody>
        </p:sp>
        <p:pic>
          <p:nvPicPr>
            <p:cNvPr id="30" name="Picture 29" descr="A diagram of a person lying&#10;&#10;Description automatically generated">
              <a:extLst>
                <a:ext uri="{FF2B5EF4-FFF2-40B4-BE49-F238E27FC236}">
                  <a16:creationId xmlns:a16="http://schemas.microsoft.com/office/drawing/2014/main" id="{2D0FBEC0-A426-98E7-B29D-C1998CA24B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7702" y="9618910"/>
              <a:ext cx="6128131" cy="6050282"/>
            </a:xfrm>
            <a:prstGeom prst="rect">
              <a:avLst/>
            </a:prstGeom>
            <a:ln w="12700">
              <a:solidFill>
                <a:schemeClr val="tx1"/>
              </a:solidFill>
            </a:ln>
          </p:spPr>
        </p:pic>
        <p:grpSp>
          <p:nvGrpSpPr>
            <p:cNvPr id="20" name="Group 19">
              <a:extLst>
                <a:ext uri="{FF2B5EF4-FFF2-40B4-BE49-F238E27FC236}">
                  <a16:creationId xmlns:a16="http://schemas.microsoft.com/office/drawing/2014/main" id="{A85ECDF9-20F5-1EEF-4446-20DF80EC8733}"/>
                </a:ext>
              </a:extLst>
            </p:cNvPr>
            <p:cNvGrpSpPr/>
            <p:nvPr/>
          </p:nvGrpSpPr>
          <p:grpSpPr>
            <a:xfrm>
              <a:off x="15690196" y="25508948"/>
              <a:ext cx="11823142" cy="3526790"/>
              <a:chOff x="15947515" y="25232032"/>
              <a:chExt cx="10853936" cy="3146031"/>
            </a:xfrm>
          </p:grpSpPr>
          <p:pic>
            <p:nvPicPr>
              <p:cNvPr id="50" name="Picture 49" descr="A table with numbers and symbols&#10;&#10;Description automatically generated">
                <a:extLst>
                  <a:ext uri="{FF2B5EF4-FFF2-40B4-BE49-F238E27FC236}">
                    <a16:creationId xmlns:a16="http://schemas.microsoft.com/office/drawing/2014/main" id="{444A24DE-ED81-FAD6-43A8-B2047B473D18}"/>
                  </a:ext>
                </a:extLst>
              </p:cNvPr>
              <p:cNvPicPr>
                <a:picLocks noChangeAspect="1"/>
              </p:cNvPicPr>
              <p:nvPr/>
            </p:nvPicPr>
            <p:blipFill rotWithShape="1">
              <a:blip r:embed="rId9">
                <a:extLst>
                  <a:ext uri="{28A0092B-C50C-407E-A947-70E740481C1C}">
                    <a14:useLocalDpi xmlns:a14="http://schemas.microsoft.com/office/drawing/2010/main" val="0"/>
                  </a:ext>
                </a:extLst>
              </a:blip>
              <a:srcRect l="-44" t="-743" r="43182"/>
              <a:stretch/>
            </p:blipFill>
            <p:spPr>
              <a:xfrm>
                <a:off x="15947515" y="25232032"/>
                <a:ext cx="7330434" cy="3129749"/>
              </a:xfrm>
              <a:prstGeom prst="rect">
                <a:avLst/>
              </a:prstGeom>
            </p:spPr>
          </p:pic>
          <p:pic>
            <p:nvPicPr>
              <p:cNvPr id="22" name="Picture 21" descr="A table with numbers and symbols&#10;&#10;Description automatically generated">
                <a:extLst>
                  <a:ext uri="{FF2B5EF4-FFF2-40B4-BE49-F238E27FC236}">
                    <a16:creationId xmlns:a16="http://schemas.microsoft.com/office/drawing/2014/main" id="{D4EC3BD2-7A5F-DBE6-068E-42FEC60B2294}"/>
                  </a:ext>
                </a:extLst>
              </p:cNvPr>
              <p:cNvPicPr>
                <a:picLocks noChangeAspect="1"/>
              </p:cNvPicPr>
              <p:nvPr/>
            </p:nvPicPr>
            <p:blipFill rotWithShape="1">
              <a:blip r:embed="rId9">
                <a:extLst>
                  <a:ext uri="{28A0092B-C50C-407E-A947-70E740481C1C}">
                    <a14:useLocalDpi xmlns:a14="http://schemas.microsoft.com/office/drawing/2010/main" val="0"/>
                  </a:ext>
                </a:extLst>
              </a:blip>
              <a:srcRect l="63770" t="-698" r="8155" b="-524"/>
              <a:stretch/>
            </p:blipFill>
            <p:spPr>
              <a:xfrm>
                <a:off x="23182162" y="25233437"/>
                <a:ext cx="3619289" cy="3144626"/>
              </a:xfrm>
              <a:prstGeom prst="rect">
                <a:avLst/>
              </a:prstGeom>
            </p:spPr>
          </p:pic>
        </p:grpSp>
      </p:grpSp>
    </p:spTree>
    <p:extLst>
      <p:ext uri="{BB962C8B-B14F-4D97-AF65-F5344CB8AC3E}">
        <p14:creationId xmlns:p14="http://schemas.microsoft.com/office/powerpoint/2010/main" val="2686863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B7736C-E670-1974-5A89-7FCA0A5232F9}"/>
              </a:ext>
            </a:extLst>
          </p:cNvPr>
          <p:cNvSpPr/>
          <p:nvPr/>
        </p:nvSpPr>
        <p:spPr>
          <a:xfrm>
            <a:off x="0" y="0"/>
            <a:ext cx="43891200" cy="641915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buAutoNum type="arabicPeriod"/>
            </a:pPr>
            <a:endParaRPr lang="en-US" sz="4000"/>
          </a:p>
        </p:txBody>
      </p:sp>
      <p:sp>
        <p:nvSpPr>
          <p:cNvPr id="6" name="TextBox 5">
            <a:extLst>
              <a:ext uri="{FF2B5EF4-FFF2-40B4-BE49-F238E27FC236}">
                <a16:creationId xmlns:a16="http://schemas.microsoft.com/office/drawing/2014/main" id="{9CE7E193-C5ED-D6BE-8D62-A49DC246C3F6}"/>
              </a:ext>
            </a:extLst>
          </p:cNvPr>
          <p:cNvSpPr txBox="1"/>
          <p:nvPr/>
        </p:nvSpPr>
        <p:spPr>
          <a:xfrm>
            <a:off x="425361" y="425125"/>
            <a:ext cx="26031280" cy="2554545"/>
          </a:xfrm>
          <a:prstGeom prst="rect">
            <a:avLst/>
          </a:prstGeom>
          <a:noFill/>
        </p:spPr>
        <p:txBody>
          <a:bodyPr wrap="square">
            <a:spAutoFit/>
          </a:bodyPr>
          <a:lstStyle/>
          <a:p>
            <a:r>
              <a:rPr lang="en-US" sz="8000" b="1">
                <a:solidFill>
                  <a:schemeClr val="bg1"/>
                </a:solidFill>
              </a:rPr>
              <a:t>Leveraging Linguistic Information to Automatically Annotate African American English</a:t>
            </a:r>
          </a:p>
        </p:txBody>
      </p:sp>
      <p:sp>
        <p:nvSpPr>
          <p:cNvPr id="7" name="TextBox 6">
            <a:extLst>
              <a:ext uri="{FF2B5EF4-FFF2-40B4-BE49-F238E27FC236}">
                <a16:creationId xmlns:a16="http://schemas.microsoft.com/office/drawing/2014/main" id="{CF8BE354-279A-0A47-9C03-073453552928}"/>
              </a:ext>
            </a:extLst>
          </p:cNvPr>
          <p:cNvSpPr txBox="1"/>
          <p:nvPr/>
        </p:nvSpPr>
        <p:spPr>
          <a:xfrm>
            <a:off x="14064343" y="8011886"/>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F3BBF096-8740-BF42-D41F-E1C9E7C368E6}"/>
              </a:ext>
            </a:extLst>
          </p:cNvPr>
          <p:cNvSpPr txBox="1"/>
          <p:nvPr/>
        </p:nvSpPr>
        <p:spPr>
          <a:xfrm>
            <a:off x="425361" y="3020544"/>
            <a:ext cx="27211039" cy="938719"/>
          </a:xfrm>
          <a:prstGeom prst="rect">
            <a:avLst/>
          </a:prstGeom>
          <a:noFill/>
        </p:spPr>
        <p:txBody>
          <a:bodyPr wrap="none" rtlCol="0">
            <a:spAutoFit/>
          </a:bodyPr>
          <a:lstStyle/>
          <a:p>
            <a:r>
              <a:rPr lang="en-US" sz="5500" err="1">
                <a:solidFill>
                  <a:schemeClr val="bg1"/>
                </a:solidFill>
              </a:rPr>
              <a:t>Wilermine</a:t>
            </a:r>
            <a:r>
              <a:rPr lang="en-US" sz="5500">
                <a:solidFill>
                  <a:schemeClr val="bg1"/>
                </a:solidFill>
              </a:rPr>
              <a:t> Previlon</a:t>
            </a:r>
            <a:r>
              <a:rPr lang="en-US" sz="5500" baseline="30000">
                <a:solidFill>
                  <a:schemeClr val="bg1"/>
                </a:solidFill>
              </a:rPr>
              <a:t>1</a:t>
            </a:r>
            <a:r>
              <a:rPr lang="en-US" sz="5500">
                <a:solidFill>
                  <a:schemeClr val="bg1"/>
                </a:solidFill>
              </a:rPr>
              <a:t>, Alice Rozet</a:t>
            </a:r>
            <a:r>
              <a:rPr lang="en-US" sz="5500" baseline="30000">
                <a:solidFill>
                  <a:schemeClr val="bg1"/>
                </a:solidFill>
              </a:rPr>
              <a:t>1</a:t>
            </a:r>
            <a:r>
              <a:rPr lang="en-US" sz="5500">
                <a:solidFill>
                  <a:schemeClr val="bg1"/>
                </a:solidFill>
              </a:rPr>
              <a:t>, Jotsna Gowda</a:t>
            </a:r>
            <a:r>
              <a:rPr lang="en-US" sz="5500" baseline="30000">
                <a:solidFill>
                  <a:schemeClr val="bg1"/>
                </a:solidFill>
              </a:rPr>
              <a:t>1</a:t>
            </a:r>
            <a:r>
              <a:rPr lang="en-US" sz="5500">
                <a:solidFill>
                  <a:schemeClr val="bg1"/>
                </a:solidFill>
              </a:rPr>
              <a:t>, Alexis Davis</a:t>
            </a:r>
            <a:r>
              <a:rPr lang="en-US" sz="5500" baseline="30000">
                <a:solidFill>
                  <a:schemeClr val="bg1"/>
                </a:solidFill>
              </a:rPr>
              <a:t>1</a:t>
            </a:r>
            <a:r>
              <a:rPr lang="en-US" sz="5500">
                <a:solidFill>
                  <a:schemeClr val="bg1"/>
                </a:solidFill>
              </a:rPr>
              <a:t>, Sarah Moeller</a:t>
            </a:r>
            <a:r>
              <a:rPr lang="en-US" sz="5500" baseline="30000">
                <a:solidFill>
                  <a:schemeClr val="bg1"/>
                </a:solidFill>
              </a:rPr>
              <a:t>1</a:t>
            </a:r>
            <a:r>
              <a:rPr lang="en-US" sz="5500">
                <a:solidFill>
                  <a:schemeClr val="bg1"/>
                </a:solidFill>
              </a:rPr>
              <a:t>, &amp; Kevin Tang</a:t>
            </a:r>
            <a:r>
              <a:rPr lang="en-US" sz="5500" baseline="30000">
                <a:solidFill>
                  <a:schemeClr val="bg1"/>
                </a:solidFill>
              </a:rPr>
              <a:t>1, 2</a:t>
            </a:r>
            <a:endParaRPr lang="en-US" sz="5500">
              <a:solidFill>
                <a:schemeClr val="bg1"/>
              </a:solidFill>
            </a:endParaRPr>
          </a:p>
        </p:txBody>
      </p:sp>
      <p:sp>
        <p:nvSpPr>
          <p:cNvPr id="10" name="TextBox 9">
            <a:extLst>
              <a:ext uri="{FF2B5EF4-FFF2-40B4-BE49-F238E27FC236}">
                <a16:creationId xmlns:a16="http://schemas.microsoft.com/office/drawing/2014/main" id="{469DCCE0-2803-093C-A65D-55073670558D}"/>
              </a:ext>
            </a:extLst>
          </p:cNvPr>
          <p:cNvSpPr txBox="1"/>
          <p:nvPr/>
        </p:nvSpPr>
        <p:spPr>
          <a:xfrm>
            <a:off x="425361" y="4000137"/>
            <a:ext cx="33567074" cy="1323439"/>
          </a:xfrm>
          <a:prstGeom prst="rect">
            <a:avLst/>
          </a:prstGeom>
          <a:noFill/>
        </p:spPr>
        <p:txBody>
          <a:bodyPr wrap="none" lIns="91440" tIns="45720" rIns="91440" bIns="45720" rtlCol="0" anchor="t">
            <a:spAutoFit/>
          </a:bodyPr>
          <a:lstStyle/>
          <a:p>
            <a:r>
              <a:rPr lang="en-US" sz="4000" baseline="30000">
                <a:solidFill>
                  <a:schemeClr val="bg1"/>
                </a:solidFill>
              </a:rPr>
              <a:t>1 </a:t>
            </a:r>
            <a:r>
              <a:rPr lang="en-US" sz="4000">
                <a:solidFill>
                  <a:schemeClr val="bg1"/>
                </a:solidFill>
              </a:rPr>
              <a:t>Department of Linguistics, University of Florida</a:t>
            </a:r>
          </a:p>
          <a:p>
            <a:r>
              <a:rPr lang="en-US" sz="4000" baseline="30000">
                <a:solidFill>
                  <a:schemeClr val="bg1"/>
                </a:solidFill>
                <a:effectLst/>
              </a:rPr>
              <a:t>2 </a:t>
            </a:r>
            <a:r>
              <a:rPr lang="en-US" sz="4000">
                <a:solidFill>
                  <a:schemeClr val="bg1"/>
                </a:solidFill>
                <a:effectLst/>
              </a:rPr>
              <a:t>Department of English Language and Linguistics, Institute of English and American Studies, Faculty of Arts and Humanities, Heinrich Heine University Düsseldorf</a:t>
            </a:r>
            <a:endParaRPr lang="en-US" sz="4000">
              <a:solidFill>
                <a:schemeClr val="bg1"/>
              </a:solidFill>
              <a:ea typeface="Calibri"/>
              <a:cs typeface="Calibri"/>
            </a:endParaRPr>
          </a:p>
        </p:txBody>
      </p:sp>
      <p:pic>
        <p:nvPicPr>
          <p:cNvPr id="11" name="Picture 10" descr="A logo with white text&#10;&#10;Description automatically generated">
            <a:extLst>
              <a:ext uri="{FF2B5EF4-FFF2-40B4-BE49-F238E27FC236}">
                <a16:creationId xmlns:a16="http://schemas.microsoft.com/office/drawing/2014/main" id="{06895765-B4AD-511E-D8FE-F84F5ECBC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2922" y="2699142"/>
            <a:ext cx="2678683" cy="2671652"/>
          </a:xfrm>
          <a:prstGeom prst="rect">
            <a:avLst/>
          </a:prstGeom>
        </p:spPr>
      </p:pic>
      <p:sp>
        <p:nvSpPr>
          <p:cNvPr id="19" name="TextBox 18">
            <a:extLst>
              <a:ext uri="{FF2B5EF4-FFF2-40B4-BE49-F238E27FC236}">
                <a16:creationId xmlns:a16="http://schemas.microsoft.com/office/drawing/2014/main" id="{0F9F6A17-3439-F6A4-6430-B75DDC71EB7F}"/>
              </a:ext>
            </a:extLst>
          </p:cNvPr>
          <p:cNvSpPr txBox="1"/>
          <p:nvPr/>
        </p:nvSpPr>
        <p:spPr>
          <a:xfrm>
            <a:off x="294252" y="5447459"/>
            <a:ext cx="24499014" cy="707886"/>
          </a:xfrm>
          <a:prstGeom prst="rect">
            <a:avLst/>
          </a:prstGeom>
          <a:noFill/>
        </p:spPr>
        <p:txBody>
          <a:bodyPr wrap="none" rtlCol="0">
            <a:spAutoFit/>
          </a:bodyPr>
          <a:lstStyle/>
          <a:p>
            <a:r>
              <a:rPr lang="en-US" sz="4000">
                <a:solidFill>
                  <a:schemeClr val="bg1"/>
                </a:solidFill>
                <a:latin typeface="Courier New" panose="02070309020205020404" pitchFamily="49" charset="0"/>
                <a:cs typeface="Courier New" panose="02070309020205020404" pitchFamily="49" charset="0"/>
              </a:rPr>
              <a:t>{</a:t>
            </a:r>
            <a:r>
              <a:rPr lang="en-US" sz="4000" err="1">
                <a:solidFill>
                  <a:schemeClr val="bg1"/>
                </a:solidFill>
                <a:latin typeface="Courier New" panose="02070309020205020404" pitchFamily="49" charset="0"/>
                <a:cs typeface="Courier New" panose="02070309020205020404" pitchFamily="49" charset="0"/>
              </a:rPr>
              <a:t>wprevilon</a:t>
            </a:r>
            <a:r>
              <a:rPr lang="en-US" sz="4000">
                <a:solidFill>
                  <a:schemeClr val="bg1"/>
                </a:solidFill>
                <a:latin typeface="Courier New" panose="02070309020205020404" pitchFamily="49" charset="0"/>
                <a:cs typeface="Courier New" panose="02070309020205020404" pitchFamily="49" charset="0"/>
              </a:rPr>
              <a:t>, </a:t>
            </a:r>
            <a:r>
              <a:rPr lang="en-US" sz="4000" err="1">
                <a:solidFill>
                  <a:schemeClr val="bg1"/>
                </a:solidFill>
                <a:latin typeface="Courier New" panose="02070309020205020404" pitchFamily="49" charset="0"/>
                <a:cs typeface="Courier New" panose="02070309020205020404" pitchFamily="49" charset="0"/>
              </a:rPr>
              <a:t>arozet</a:t>
            </a:r>
            <a:r>
              <a:rPr lang="en-US" sz="4000">
                <a:solidFill>
                  <a:schemeClr val="bg1"/>
                </a:solidFill>
                <a:latin typeface="Courier New" panose="02070309020205020404" pitchFamily="49" charset="0"/>
                <a:cs typeface="Courier New" panose="02070309020205020404" pitchFamily="49" charset="0"/>
              </a:rPr>
              <a:t>, </a:t>
            </a:r>
            <a:r>
              <a:rPr lang="en-US" sz="4000" err="1">
                <a:solidFill>
                  <a:schemeClr val="bg1"/>
                </a:solidFill>
                <a:latin typeface="Courier New" panose="02070309020205020404" pitchFamily="49" charset="0"/>
                <a:cs typeface="Courier New" panose="02070309020205020404" pitchFamily="49" charset="0"/>
              </a:rPr>
              <a:t>jotsna.gowda</a:t>
            </a:r>
            <a:r>
              <a:rPr lang="en-US" sz="4000">
                <a:solidFill>
                  <a:schemeClr val="bg1"/>
                </a:solidFill>
                <a:latin typeface="Courier New" panose="02070309020205020404" pitchFamily="49" charset="0"/>
                <a:cs typeface="Courier New" panose="02070309020205020404" pitchFamily="49" charset="0"/>
              </a:rPr>
              <a:t>, davisa2, </a:t>
            </a:r>
            <a:r>
              <a:rPr lang="en-US" sz="4000" err="1">
                <a:solidFill>
                  <a:schemeClr val="bg1"/>
                </a:solidFill>
                <a:latin typeface="Courier New" panose="02070309020205020404" pitchFamily="49" charset="0"/>
                <a:cs typeface="Courier New" panose="02070309020205020404" pitchFamily="49" charset="0"/>
              </a:rPr>
              <a:t>smoeller</a:t>
            </a:r>
            <a:r>
              <a:rPr lang="en-US" sz="4000">
                <a:solidFill>
                  <a:schemeClr val="bg1"/>
                </a:solidFill>
                <a:latin typeface="Courier New" panose="02070309020205020404" pitchFamily="49" charset="0"/>
                <a:cs typeface="Courier New" panose="02070309020205020404" pitchFamily="49" charset="0"/>
              </a:rPr>
              <a:t>}@ufl.edu, kevin.tang@hhu.de</a:t>
            </a:r>
          </a:p>
        </p:txBody>
      </p:sp>
      <p:pic>
        <p:nvPicPr>
          <p:cNvPr id="23" name="Picture 22">
            <a:extLst>
              <a:ext uri="{FF2B5EF4-FFF2-40B4-BE49-F238E27FC236}">
                <a16:creationId xmlns:a16="http://schemas.microsoft.com/office/drawing/2014/main" id="{B32423B0-B925-5C75-4DE8-C276F8D7C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2217" y="492875"/>
            <a:ext cx="12624819" cy="1766613"/>
          </a:xfrm>
          <a:prstGeom prst="rect">
            <a:avLst/>
          </a:prstGeom>
        </p:spPr>
      </p:pic>
      <p:graphicFrame>
        <p:nvGraphicFramePr>
          <p:cNvPr id="31" name="Table 30">
            <a:extLst>
              <a:ext uri="{FF2B5EF4-FFF2-40B4-BE49-F238E27FC236}">
                <a16:creationId xmlns:a16="http://schemas.microsoft.com/office/drawing/2014/main" id="{0D6CA9F9-79BE-1336-31C0-34FD8689AC2E}"/>
              </a:ext>
            </a:extLst>
          </p:cNvPr>
          <p:cNvGraphicFramePr>
            <a:graphicFrameLocks noGrp="1"/>
          </p:cNvGraphicFramePr>
          <p:nvPr/>
        </p:nvGraphicFramePr>
        <p:xfrm>
          <a:off x="712318" y="26253490"/>
          <a:ext cx="12532405" cy="4108063"/>
        </p:xfrm>
        <a:graphic>
          <a:graphicData uri="http://schemas.openxmlformats.org/drawingml/2006/table">
            <a:tbl>
              <a:tblPr firstRow="1" bandRow="1">
                <a:tableStyleId>{5940675A-B579-460E-94D1-54222C63F5DA}</a:tableStyleId>
              </a:tblPr>
              <a:tblGrid>
                <a:gridCol w="3808383">
                  <a:extLst>
                    <a:ext uri="{9D8B030D-6E8A-4147-A177-3AD203B41FA5}">
                      <a16:colId xmlns:a16="http://schemas.microsoft.com/office/drawing/2014/main" val="1868165991"/>
                    </a:ext>
                  </a:extLst>
                </a:gridCol>
                <a:gridCol w="3822233">
                  <a:extLst>
                    <a:ext uri="{9D8B030D-6E8A-4147-A177-3AD203B41FA5}">
                      <a16:colId xmlns:a16="http://schemas.microsoft.com/office/drawing/2014/main" val="856064586"/>
                    </a:ext>
                  </a:extLst>
                </a:gridCol>
                <a:gridCol w="4901789">
                  <a:extLst>
                    <a:ext uri="{9D8B030D-6E8A-4147-A177-3AD203B41FA5}">
                      <a16:colId xmlns:a16="http://schemas.microsoft.com/office/drawing/2014/main" val="2264648195"/>
                    </a:ext>
                  </a:extLst>
                </a:gridCol>
              </a:tblGrid>
              <a:tr h="1015195">
                <a:tc>
                  <a:txBody>
                    <a:bodyPr/>
                    <a:lstStyle/>
                    <a:p>
                      <a:pPr algn="ctr"/>
                      <a:r>
                        <a:rPr lang="en-US" sz="4500" b="1"/>
                        <a:t>Data set</a:t>
                      </a:r>
                    </a:p>
                  </a:txBody>
                  <a:tcPr>
                    <a:solidFill>
                      <a:schemeClr val="bg1"/>
                    </a:solidFill>
                  </a:tcPr>
                </a:tc>
                <a:tc>
                  <a:txBody>
                    <a:bodyPr/>
                    <a:lstStyle/>
                    <a:p>
                      <a:pPr algn="ctr"/>
                      <a:r>
                        <a:rPr lang="en-US" sz="4500" b="1"/>
                        <a:t>Habitual</a:t>
                      </a:r>
                    </a:p>
                  </a:txBody>
                  <a:tcPr>
                    <a:solidFill>
                      <a:schemeClr val="bg1"/>
                    </a:solidFill>
                  </a:tcPr>
                </a:tc>
                <a:tc>
                  <a:txBody>
                    <a:bodyPr/>
                    <a:lstStyle/>
                    <a:p>
                      <a:pPr algn="ctr"/>
                      <a:r>
                        <a:rPr lang="en-US" sz="4500" b="1"/>
                        <a:t>Non-Habitual</a:t>
                      </a:r>
                    </a:p>
                  </a:txBody>
                  <a:tcPr>
                    <a:solidFill>
                      <a:schemeClr val="bg1"/>
                    </a:solidFill>
                  </a:tcPr>
                </a:tc>
                <a:extLst>
                  <a:ext uri="{0D108BD9-81ED-4DB2-BD59-A6C34878D82A}">
                    <a16:rowId xmlns:a16="http://schemas.microsoft.com/office/drawing/2014/main" val="3598539750"/>
                  </a:ext>
                </a:extLst>
              </a:tr>
              <a:tr h="1030956">
                <a:tc>
                  <a:txBody>
                    <a:bodyPr/>
                    <a:lstStyle/>
                    <a:p>
                      <a:pPr algn="ctr"/>
                      <a:r>
                        <a:rPr lang="en-US" sz="4500"/>
                        <a:t>Analysis</a:t>
                      </a:r>
                    </a:p>
                  </a:txBody>
                  <a:tcPr>
                    <a:solidFill>
                      <a:schemeClr val="bg1"/>
                    </a:solidFill>
                  </a:tcPr>
                </a:tc>
                <a:tc>
                  <a:txBody>
                    <a:bodyPr/>
                    <a:lstStyle/>
                    <a:p>
                      <a:pPr algn="ctr"/>
                      <a:r>
                        <a:rPr lang="en-US" sz="4500"/>
                        <a:t>132</a:t>
                      </a:r>
                    </a:p>
                  </a:txBody>
                  <a:tcPr>
                    <a:solidFill>
                      <a:schemeClr val="bg1"/>
                    </a:solidFill>
                  </a:tcPr>
                </a:tc>
                <a:tc>
                  <a:txBody>
                    <a:bodyPr/>
                    <a:lstStyle/>
                    <a:p>
                      <a:pPr algn="ctr"/>
                      <a:r>
                        <a:rPr lang="en-US" sz="4500"/>
                        <a:t>118</a:t>
                      </a:r>
                    </a:p>
                  </a:txBody>
                  <a:tcPr>
                    <a:solidFill>
                      <a:schemeClr val="bg1"/>
                    </a:solidFill>
                  </a:tcPr>
                </a:tc>
                <a:extLst>
                  <a:ext uri="{0D108BD9-81ED-4DB2-BD59-A6C34878D82A}">
                    <a16:rowId xmlns:a16="http://schemas.microsoft.com/office/drawing/2014/main" val="848798297"/>
                  </a:ext>
                </a:extLst>
              </a:tr>
              <a:tr h="1030956">
                <a:tc>
                  <a:txBody>
                    <a:bodyPr/>
                    <a:lstStyle/>
                    <a:p>
                      <a:pPr algn="ctr"/>
                      <a:r>
                        <a:rPr lang="en-US" sz="4500"/>
                        <a:t>Training</a:t>
                      </a:r>
                    </a:p>
                  </a:txBody>
                  <a:tcPr>
                    <a:solidFill>
                      <a:schemeClr val="bg1"/>
                    </a:solidFill>
                  </a:tcPr>
                </a:tc>
                <a:tc>
                  <a:txBody>
                    <a:bodyPr/>
                    <a:lstStyle/>
                    <a:p>
                      <a:pPr algn="ctr"/>
                      <a:r>
                        <a:rPr lang="en-US" sz="4500"/>
                        <a:t>465</a:t>
                      </a:r>
                    </a:p>
                  </a:txBody>
                  <a:tcPr>
                    <a:solidFill>
                      <a:schemeClr val="bg1"/>
                    </a:solidFill>
                  </a:tcPr>
                </a:tc>
                <a:tc>
                  <a:txBody>
                    <a:bodyPr/>
                    <a:lstStyle/>
                    <a:p>
                      <a:pPr algn="ctr"/>
                      <a:r>
                        <a:rPr lang="en-US" sz="4500"/>
                        <a:t>3610</a:t>
                      </a:r>
                    </a:p>
                  </a:txBody>
                  <a:tcPr>
                    <a:solidFill>
                      <a:schemeClr val="bg1"/>
                    </a:solidFill>
                  </a:tcPr>
                </a:tc>
                <a:extLst>
                  <a:ext uri="{0D108BD9-81ED-4DB2-BD59-A6C34878D82A}">
                    <a16:rowId xmlns:a16="http://schemas.microsoft.com/office/drawing/2014/main" val="2133256010"/>
                  </a:ext>
                </a:extLst>
              </a:tr>
              <a:tr h="1030956">
                <a:tc>
                  <a:txBody>
                    <a:bodyPr/>
                    <a:lstStyle/>
                    <a:p>
                      <a:pPr algn="ctr"/>
                      <a:r>
                        <a:rPr lang="en-US" sz="4500"/>
                        <a:t>Testing</a:t>
                      </a:r>
                    </a:p>
                  </a:txBody>
                  <a:tcPr>
                    <a:solidFill>
                      <a:schemeClr val="bg1"/>
                    </a:solidFill>
                  </a:tcPr>
                </a:tc>
                <a:tc>
                  <a:txBody>
                    <a:bodyPr/>
                    <a:lstStyle/>
                    <a:p>
                      <a:pPr algn="ctr"/>
                      <a:r>
                        <a:rPr lang="en-US" sz="4500"/>
                        <a:t>52</a:t>
                      </a:r>
                    </a:p>
                  </a:txBody>
                  <a:tcPr>
                    <a:solidFill>
                      <a:schemeClr val="bg1"/>
                    </a:solidFill>
                  </a:tcPr>
                </a:tc>
                <a:tc>
                  <a:txBody>
                    <a:bodyPr/>
                    <a:lstStyle/>
                    <a:p>
                      <a:pPr algn="ctr"/>
                      <a:r>
                        <a:rPr lang="en-US" sz="4500"/>
                        <a:t>402</a:t>
                      </a:r>
                    </a:p>
                  </a:txBody>
                  <a:tcPr>
                    <a:solidFill>
                      <a:schemeClr val="bg1"/>
                    </a:solidFill>
                  </a:tcPr>
                </a:tc>
                <a:extLst>
                  <a:ext uri="{0D108BD9-81ED-4DB2-BD59-A6C34878D82A}">
                    <a16:rowId xmlns:a16="http://schemas.microsoft.com/office/drawing/2014/main" val="3184351860"/>
                  </a:ext>
                </a:extLst>
              </a:tr>
            </a:tbl>
          </a:graphicData>
        </a:graphic>
      </p:graphicFrame>
      <p:grpSp>
        <p:nvGrpSpPr>
          <p:cNvPr id="24" name="Group 23">
            <a:extLst>
              <a:ext uri="{FF2B5EF4-FFF2-40B4-BE49-F238E27FC236}">
                <a16:creationId xmlns:a16="http://schemas.microsoft.com/office/drawing/2014/main" id="{AFCF5EB3-9B4D-98FF-7BE2-BF2B01C684DA}"/>
              </a:ext>
            </a:extLst>
          </p:cNvPr>
          <p:cNvGrpSpPr/>
          <p:nvPr/>
        </p:nvGrpSpPr>
        <p:grpSpPr>
          <a:xfrm>
            <a:off x="-51870" y="6726146"/>
            <a:ext cx="13439437" cy="20075074"/>
            <a:chOff x="-51870" y="6726146"/>
            <a:chExt cx="13439437" cy="20075074"/>
          </a:xfrm>
        </p:grpSpPr>
        <p:grpSp>
          <p:nvGrpSpPr>
            <p:cNvPr id="22" name="Group 21">
              <a:extLst>
                <a:ext uri="{FF2B5EF4-FFF2-40B4-BE49-F238E27FC236}">
                  <a16:creationId xmlns:a16="http://schemas.microsoft.com/office/drawing/2014/main" id="{CFE5CD5C-ADB9-7EAD-D273-AB6101B8D096}"/>
                </a:ext>
              </a:extLst>
            </p:cNvPr>
            <p:cNvGrpSpPr/>
            <p:nvPr/>
          </p:nvGrpSpPr>
          <p:grpSpPr>
            <a:xfrm>
              <a:off x="-51870" y="6726146"/>
              <a:ext cx="13436210" cy="11422423"/>
              <a:chOff x="-51870" y="6726146"/>
              <a:chExt cx="13436210" cy="11422423"/>
            </a:xfrm>
          </p:grpSpPr>
          <p:grpSp>
            <p:nvGrpSpPr>
              <p:cNvPr id="1028" name="Group 1027">
                <a:extLst>
                  <a:ext uri="{FF2B5EF4-FFF2-40B4-BE49-F238E27FC236}">
                    <a16:creationId xmlns:a16="http://schemas.microsoft.com/office/drawing/2014/main" id="{DADDFC83-6AA6-95B6-B295-4192FE5E6B83}"/>
                  </a:ext>
                </a:extLst>
              </p:cNvPr>
              <p:cNvGrpSpPr/>
              <p:nvPr/>
            </p:nvGrpSpPr>
            <p:grpSpPr>
              <a:xfrm>
                <a:off x="242681" y="6726146"/>
                <a:ext cx="13013774" cy="7179529"/>
                <a:chOff x="242681" y="6676066"/>
                <a:chExt cx="13382923" cy="7179529"/>
              </a:xfrm>
            </p:grpSpPr>
            <p:sp>
              <p:nvSpPr>
                <p:cNvPr id="9" name="object 38">
                  <a:extLst>
                    <a:ext uri="{FF2B5EF4-FFF2-40B4-BE49-F238E27FC236}">
                      <a16:creationId xmlns:a16="http://schemas.microsoft.com/office/drawing/2014/main" id="{45BB5F73-ADD1-CE37-8060-09A5F02CA0D8}"/>
                    </a:ext>
                  </a:extLst>
                </p:cNvPr>
                <p:cNvSpPr txBox="1"/>
                <p:nvPr/>
              </p:nvSpPr>
              <p:spPr>
                <a:xfrm>
                  <a:off x="298649" y="6676066"/>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Introduction</a:t>
                  </a:r>
                  <a:endParaRPr lang="en-US" sz="5000">
                    <a:latin typeface="Arial"/>
                    <a:cs typeface="Arial"/>
                  </a:endParaRPr>
                </a:p>
              </p:txBody>
            </p:sp>
            <p:sp>
              <p:nvSpPr>
                <p:cNvPr id="15" name="TextBox 14">
                  <a:extLst>
                    <a:ext uri="{FF2B5EF4-FFF2-40B4-BE49-F238E27FC236}">
                      <a16:creationId xmlns:a16="http://schemas.microsoft.com/office/drawing/2014/main" id="{E9A63840-F631-2CB3-E87C-1317D45C65AC}"/>
                    </a:ext>
                  </a:extLst>
                </p:cNvPr>
                <p:cNvSpPr txBox="1"/>
                <p:nvPr/>
              </p:nvSpPr>
              <p:spPr>
                <a:xfrm>
                  <a:off x="242681" y="7530787"/>
                  <a:ext cx="13382923" cy="6324808"/>
                </a:xfrm>
                <a:prstGeom prst="rect">
                  <a:avLst/>
                </a:prstGeom>
                <a:noFill/>
              </p:spPr>
              <p:txBody>
                <a:bodyPr wrap="square" rtlCol="0">
                  <a:spAutoFit/>
                </a:bodyPr>
                <a:lstStyle/>
                <a:p>
                  <a:pPr marL="342900" indent="-342900">
                    <a:buFont typeface="Arial" panose="020B0604020202020204" pitchFamily="34" charset="0"/>
                    <a:buChar char="•"/>
                  </a:pPr>
                  <a:r>
                    <a:rPr lang="en-US" sz="4500">
                      <a:solidFill>
                        <a:schemeClr val="tx1"/>
                      </a:solidFill>
                    </a:rPr>
                    <a:t>African American English </a:t>
                  </a:r>
                  <a:r>
                    <a:rPr lang="en-US" sz="4500"/>
                    <a:t>exhibits distinct linguistic features, such as habitual </a:t>
                  </a:r>
                  <a:r>
                    <a:rPr lang="en-US" sz="4500" i="1"/>
                    <a:t>be</a:t>
                  </a:r>
                  <a:r>
                    <a:rPr lang="en-US" sz="4500"/>
                    <a:t> indicating reoccurring activities</a:t>
                  </a:r>
                </a:p>
                <a:p>
                  <a:pPr lvl="1"/>
                  <a:r>
                    <a:rPr lang="en-US" sz="4500" i="1">
                      <a:solidFill>
                        <a:schemeClr val="tx1"/>
                      </a:solidFill>
                    </a:rPr>
                    <a:t>	AAE:</a:t>
                  </a:r>
                  <a:r>
                    <a:rPr lang="en-US" sz="4500">
                      <a:solidFill>
                        <a:schemeClr val="tx1"/>
                      </a:solidFill>
                    </a:rPr>
                    <a:t> I be in my office by 7:30</a:t>
                  </a:r>
                </a:p>
                <a:p>
                  <a:pPr lvl="1"/>
                  <a:r>
                    <a:rPr lang="en-US" sz="4500"/>
                    <a:t>	</a:t>
                  </a:r>
                  <a:r>
                    <a:rPr lang="en-US" sz="4500" i="1"/>
                    <a:t>MAE:</a:t>
                  </a:r>
                  <a:r>
                    <a:rPr lang="en-US" sz="4500"/>
                    <a:t> ‘I am usually in my office by 7:30’</a:t>
                  </a:r>
                  <a:endParaRPr lang="en-US" sz="4500">
                    <a:solidFill>
                      <a:schemeClr val="tx1"/>
                    </a:solidFill>
                  </a:endParaRPr>
                </a:p>
                <a:p>
                  <a:pPr marL="342900" indent="-342900">
                    <a:buFont typeface="Arial" panose="020B0604020202020204" pitchFamily="34" charset="0"/>
                    <a:buChar char="•"/>
                  </a:pPr>
                  <a:r>
                    <a:rPr lang="en-US" sz="4500">
                      <a:solidFill>
                        <a:schemeClr val="tx1"/>
                      </a:solidFill>
                    </a:rPr>
                    <a:t>AAE lacks annotated data, resultin</a:t>
                  </a:r>
                  <a:r>
                    <a:rPr lang="en-US" sz="4500"/>
                    <a:t>g  in </a:t>
                  </a:r>
                  <a:r>
                    <a:rPr lang="en-US" sz="4500">
                      <a:solidFill>
                        <a:schemeClr val="tx1"/>
                      </a:solidFill>
                    </a:rPr>
                    <a:t>lower performance of natural language processing tools.</a:t>
                  </a:r>
                </a:p>
                <a:p>
                  <a:pPr marL="342900" indent="-342900">
                    <a:buFont typeface="Arial" panose="020B0604020202020204" pitchFamily="34" charset="0"/>
                    <a:buChar char="•"/>
                  </a:pPr>
                  <a:r>
                    <a:rPr lang="en-US" sz="4500"/>
                    <a:t>Increasing annotated data improves performance however manual annotation is expensive.</a:t>
                  </a:r>
                </a:p>
              </p:txBody>
            </p:sp>
          </p:grpSp>
          <p:grpSp>
            <p:nvGrpSpPr>
              <p:cNvPr id="1027" name="Group 1026">
                <a:extLst>
                  <a:ext uri="{FF2B5EF4-FFF2-40B4-BE49-F238E27FC236}">
                    <a16:creationId xmlns:a16="http://schemas.microsoft.com/office/drawing/2014/main" id="{29450895-0A25-969C-A2CC-37B54C613382}"/>
                  </a:ext>
                </a:extLst>
              </p:cNvPr>
              <p:cNvGrpSpPr/>
              <p:nvPr/>
            </p:nvGrpSpPr>
            <p:grpSpPr>
              <a:xfrm>
                <a:off x="-51870" y="14212664"/>
                <a:ext cx="13436210" cy="3935905"/>
                <a:chOff x="-60225" y="14112504"/>
                <a:chExt cx="13817342" cy="3935905"/>
              </a:xfrm>
            </p:grpSpPr>
            <p:sp>
              <p:nvSpPr>
                <p:cNvPr id="16" name="TextBox 15">
                  <a:extLst>
                    <a:ext uri="{FF2B5EF4-FFF2-40B4-BE49-F238E27FC236}">
                      <a16:creationId xmlns:a16="http://schemas.microsoft.com/office/drawing/2014/main" id="{EA77704C-039F-F3E4-8BDC-C8F63418C0BE}"/>
                    </a:ext>
                  </a:extLst>
                </p:cNvPr>
                <p:cNvSpPr txBox="1"/>
                <p:nvPr/>
              </p:nvSpPr>
              <p:spPr>
                <a:xfrm>
                  <a:off x="-60225" y="15186087"/>
                  <a:ext cx="13517754" cy="2862322"/>
                </a:xfrm>
                <a:prstGeom prst="rect">
                  <a:avLst/>
                </a:prstGeom>
                <a:noFill/>
              </p:spPr>
              <p:txBody>
                <a:bodyPr wrap="square" rtlCol="0">
                  <a:spAutoFit/>
                </a:bodyPr>
                <a:lstStyle/>
                <a:p>
                  <a:pPr algn="ctr"/>
                  <a:r>
                    <a:rPr lang="en-US" sz="4500" i="1"/>
                    <a:t>Can we use the unique structures of AAE to create a model that automatically annotates habitual be instances in a </a:t>
                  </a:r>
                  <a:r>
                    <a:rPr lang="en-US" sz="4500" i="1" err="1"/>
                    <a:t>corprus</a:t>
                  </a:r>
                  <a:r>
                    <a:rPr lang="en-US" sz="4500" i="1"/>
                    <a:t> and improves on previous research?</a:t>
                  </a:r>
                  <a:endParaRPr lang="en-US" sz="4500" i="1">
                    <a:solidFill>
                      <a:schemeClr val="tx1"/>
                    </a:solidFill>
                  </a:endParaRPr>
                </a:p>
              </p:txBody>
            </p:sp>
            <p:sp>
              <p:nvSpPr>
                <p:cNvPr id="43" name="object 38">
                  <a:extLst>
                    <a:ext uri="{FF2B5EF4-FFF2-40B4-BE49-F238E27FC236}">
                      <a16:creationId xmlns:a16="http://schemas.microsoft.com/office/drawing/2014/main" id="{F363C409-2F6E-F0D2-E8A8-B2B5153C5AD1}"/>
                    </a:ext>
                  </a:extLst>
                </p:cNvPr>
                <p:cNvSpPr txBox="1"/>
                <p:nvPr/>
              </p:nvSpPr>
              <p:spPr>
                <a:xfrm>
                  <a:off x="486131" y="14112504"/>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Objective</a:t>
                  </a:r>
                  <a:endParaRPr lang="en-US" sz="5000">
                    <a:latin typeface="Arial"/>
                    <a:cs typeface="Arial"/>
                  </a:endParaRPr>
                </a:p>
              </p:txBody>
            </p:sp>
          </p:grpSp>
        </p:grpSp>
        <p:grpSp>
          <p:nvGrpSpPr>
            <p:cNvPr id="1025" name="Group 1024">
              <a:extLst>
                <a:ext uri="{FF2B5EF4-FFF2-40B4-BE49-F238E27FC236}">
                  <a16:creationId xmlns:a16="http://schemas.microsoft.com/office/drawing/2014/main" id="{F1C5A8CF-2496-E96C-81FD-7E1FFC89113B}"/>
                </a:ext>
              </a:extLst>
            </p:cNvPr>
            <p:cNvGrpSpPr/>
            <p:nvPr/>
          </p:nvGrpSpPr>
          <p:grpSpPr>
            <a:xfrm>
              <a:off x="242681" y="18929193"/>
              <a:ext cx="13144886" cy="7872027"/>
              <a:chOff x="242681" y="20399474"/>
              <a:chExt cx="13517754" cy="7872027"/>
            </a:xfrm>
          </p:grpSpPr>
          <p:sp>
            <p:nvSpPr>
              <p:cNvPr id="17" name="TextBox 16">
                <a:extLst>
                  <a:ext uri="{FF2B5EF4-FFF2-40B4-BE49-F238E27FC236}">
                    <a16:creationId xmlns:a16="http://schemas.microsoft.com/office/drawing/2014/main" id="{1A54C058-58DD-47DB-8172-E4C0AE1509BF}"/>
                  </a:ext>
                </a:extLst>
              </p:cNvPr>
              <p:cNvSpPr txBox="1"/>
              <p:nvPr/>
            </p:nvSpPr>
            <p:spPr>
              <a:xfrm>
                <a:off x="242681" y="21254195"/>
                <a:ext cx="13517754" cy="7017306"/>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4500"/>
                  <a:t>Analyze 250 </a:t>
                </a:r>
                <a:r>
                  <a:rPr lang="en-US" sz="4500" err="1"/>
                  <a:t>spaCy</a:t>
                </a:r>
                <a:r>
                  <a:rPr lang="en-US" sz="4500"/>
                  <a:t>-parsed sentences from Joel Buchanan archive to identify habitual and non-habitual </a:t>
                </a:r>
                <a:r>
                  <a:rPr lang="en-US" sz="4500" i="1"/>
                  <a:t>be</a:t>
                </a:r>
                <a:r>
                  <a:rPr lang="en-US" sz="4500"/>
                  <a:t> structures.</a:t>
                </a:r>
              </a:p>
              <a:p>
                <a:pPr marL="342900" indent="-342900">
                  <a:buFont typeface="Arial" panose="020B0604020202020204" pitchFamily="34" charset="0"/>
                  <a:buChar char="•"/>
                </a:pPr>
                <a:r>
                  <a:rPr lang="en-US" sz="4500"/>
                  <a:t>Train an ensemble of classical machine learning model and a Transformer model on linguistic structures </a:t>
                </a:r>
              </a:p>
              <a:p>
                <a:pPr marL="342900" indent="-342900">
                  <a:buFont typeface="Arial" panose="020B0604020202020204" pitchFamily="34" charset="0"/>
                  <a:buChar char="•"/>
                </a:pPr>
                <a:r>
                  <a:rPr lang="en-US" sz="4500"/>
                  <a:t>Predict sentences as habitual or non-habitual.</a:t>
                </a:r>
                <a:endParaRPr lang="en-US" sz="4500">
                  <a:ea typeface="Calibri"/>
                  <a:cs typeface="Calibri"/>
                </a:endParaRPr>
              </a:p>
              <a:p>
                <a:pPr marL="342900" indent="-342900">
                  <a:buFont typeface="Arial" panose="020B0604020202020204" pitchFamily="34" charset="0"/>
                  <a:buChar char="•"/>
                </a:pPr>
                <a:r>
                  <a:rPr lang="en-US" sz="4500"/>
                  <a:t>Experiment </a:t>
                </a:r>
                <a:r>
                  <a:rPr lang="en-US" sz="4500" b="0" i="0">
                    <a:solidFill>
                      <a:srgbClr val="0D0D0D"/>
                    </a:solidFill>
                    <a:effectLst/>
                    <a:latin typeface="Söhne"/>
                  </a:rPr>
                  <a:t>with varied amounts of linguistic information to assess impact on habitual </a:t>
                </a:r>
                <a:r>
                  <a:rPr lang="en-US" sz="4500" b="0" i="1">
                    <a:solidFill>
                      <a:srgbClr val="0D0D0D"/>
                    </a:solidFill>
                    <a:effectLst/>
                    <a:latin typeface="Söhne"/>
                  </a:rPr>
                  <a:t>be</a:t>
                </a:r>
                <a:r>
                  <a:rPr lang="en-US" sz="4500" b="0" i="0">
                    <a:solidFill>
                      <a:srgbClr val="0D0D0D"/>
                    </a:solidFill>
                    <a:effectLst/>
                    <a:latin typeface="Söhne"/>
                  </a:rPr>
                  <a:t> classification </a:t>
                </a:r>
                <a:r>
                  <a:rPr lang="en-US" sz="4500">
                    <a:solidFill>
                      <a:srgbClr val="0D0D0D"/>
                    </a:solidFill>
                    <a:latin typeface="Söhne"/>
                  </a:rPr>
                  <a:t>rate</a:t>
                </a:r>
                <a:endParaRPr lang="en-US" sz="4500"/>
              </a:p>
              <a:p>
                <a:endParaRPr lang="en-US" sz="4500"/>
              </a:p>
            </p:txBody>
          </p:sp>
          <p:sp>
            <p:nvSpPr>
              <p:cNvPr id="44" name="object 38">
                <a:extLst>
                  <a:ext uri="{FF2B5EF4-FFF2-40B4-BE49-F238E27FC236}">
                    <a16:creationId xmlns:a16="http://schemas.microsoft.com/office/drawing/2014/main" id="{9844367A-6A2F-8DA3-639B-74F1C297EC56}"/>
                  </a:ext>
                </a:extLst>
              </p:cNvPr>
              <p:cNvSpPr txBox="1"/>
              <p:nvPr/>
            </p:nvSpPr>
            <p:spPr>
              <a:xfrm>
                <a:off x="242681" y="20399474"/>
                <a:ext cx="13394370"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Methodology</a:t>
                </a:r>
                <a:endParaRPr lang="en-US" sz="5000">
                  <a:latin typeface="Arial"/>
                  <a:cs typeface="Arial"/>
                </a:endParaRPr>
              </a:p>
            </p:txBody>
          </p:sp>
        </p:grpSp>
      </p:grpSp>
      <p:sp>
        <p:nvSpPr>
          <p:cNvPr id="55" name="TextBox 54">
            <a:extLst>
              <a:ext uri="{FF2B5EF4-FFF2-40B4-BE49-F238E27FC236}">
                <a16:creationId xmlns:a16="http://schemas.microsoft.com/office/drawing/2014/main" id="{E9207C3E-7CFA-6F61-BA5E-B96434E73EB4}"/>
              </a:ext>
            </a:extLst>
          </p:cNvPr>
          <p:cNvSpPr txBox="1"/>
          <p:nvPr/>
        </p:nvSpPr>
        <p:spPr>
          <a:xfrm>
            <a:off x="14879353" y="7910777"/>
            <a:ext cx="13270986" cy="2862322"/>
          </a:xfrm>
          <a:prstGeom prst="rect">
            <a:avLst/>
          </a:prstGeom>
          <a:noFill/>
        </p:spPr>
        <p:txBody>
          <a:bodyPr wrap="square" lIns="91440" tIns="45720" rIns="91440" bIns="45720" rtlCol="0" anchor="t">
            <a:spAutoFit/>
          </a:bodyPr>
          <a:lstStyle/>
          <a:p>
            <a:pPr marL="685800" indent="-685800">
              <a:buFont typeface="Arial" panose="020B0604020202020204" pitchFamily="34" charset="0"/>
              <a:buChar char="•"/>
            </a:pPr>
            <a:r>
              <a:rPr lang="en-US" sz="4500"/>
              <a:t>Part-of-speech tag analysis comes from Santiago et al. (2022)</a:t>
            </a:r>
          </a:p>
          <a:p>
            <a:pPr marL="685800" indent="-685800">
              <a:buFont typeface="Arial" panose="020B0604020202020204" pitchFamily="34" charset="0"/>
              <a:buChar char="•"/>
            </a:pPr>
            <a:r>
              <a:rPr lang="en-US" sz="4500"/>
              <a:t>Dependency syntax analysis reveals 2 structures frequently related to habitual </a:t>
            </a:r>
            <a:r>
              <a:rPr lang="en-US" sz="4500" i="1"/>
              <a:t>be:</a:t>
            </a:r>
            <a:endParaRPr lang="en-US" sz="4500"/>
          </a:p>
        </p:txBody>
      </p:sp>
      <p:sp>
        <p:nvSpPr>
          <p:cNvPr id="42" name="object 38">
            <a:extLst>
              <a:ext uri="{FF2B5EF4-FFF2-40B4-BE49-F238E27FC236}">
                <a16:creationId xmlns:a16="http://schemas.microsoft.com/office/drawing/2014/main" id="{ACC92E36-ED4B-3D51-B1FD-3AA2D14DF61B}"/>
              </a:ext>
            </a:extLst>
          </p:cNvPr>
          <p:cNvSpPr txBox="1"/>
          <p:nvPr/>
        </p:nvSpPr>
        <p:spPr>
          <a:xfrm>
            <a:off x="15059528" y="20139833"/>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Results</a:t>
            </a:r>
            <a:endParaRPr lang="en-US" sz="5000">
              <a:latin typeface="Arial"/>
              <a:cs typeface="Arial"/>
            </a:endParaRPr>
          </a:p>
        </p:txBody>
      </p:sp>
      <p:grpSp>
        <p:nvGrpSpPr>
          <p:cNvPr id="1034" name="Group 1033">
            <a:extLst>
              <a:ext uri="{FF2B5EF4-FFF2-40B4-BE49-F238E27FC236}">
                <a16:creationId xmlns:a16="http://schemas.microsoft.com/office/drawing/2014/main" id="{69FFB50E-CFE4-5639-B59E-258BBEEF66FC}"/>
              </a:ext>
            </a:extLst>
          </p:cNvPr>
          <p:cNvGrpSpPr/>
          <p:nvPr/>
        </p:nvGrpSpPr>
        <p:grpSpPr>
          <a:xfrm>
            <a:off x="14844457" y="6676066"/>
            <a:ext cx="13486057" cy="12481528"/>
            <a:chOff x="15175892" y="6676066"/>
            <a:chExt cx="13486057" cy="12481528"/>
          </a:xfrm>
        </p:grpSpPr>
        <p:sp>
          <p:nvSpPr>
            <p:cNvPr id="53" name="object 38">
              <a:extLst>
                <a:ext uri="{FF2B5EF4-FFF2-40B4-BE49-F238E27FC236}">
                  <a16:creationId xmlns:a16="http://schemas.microsoft.com/office/drawing/2014/main" id="{9CD32E87-A025-3AF3-29EC-4F2906230458}"/>
                </a:ext>
              </a:extLst>
            </p:cNvPr>
            <p:cNvSpPr txBox="1"/>
            <p:nvPr/>
          </p:nvSpPr>
          <p:spPr>
            <a:xfrm>
              <a:off x="15390963" y="6676066"/>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Linguistic Analysis</a:t>
              </a:r>
              <a:endParaRPr lang="en-US" sz="5000">
                <a:latin typeface="Arial"/>
                <a:cs typeface="Arial"/>
              </a:endParaRPr>
            </a:p>
          </p:txBody>
        </p:sp>
        <p:grpSp>
          <p:nvGrpSpPr>
            <p:cNvPr id="1032" name="Group 1031">
              <a:extLst>
                <a:ext uri="{FF2B5EF4-FFF2-40B4-BE49-F238E27FC236}">
                  <a16:creationId xmlns:a16="http://schemas.microsoft.com/office/drawing/2014/main" id="{1E56231C-C38B-2E3C-318B-6245E2DCA9F6}"/>
                </a:ext>
              </a:extLst>
            </p:cNvPr>
            <p:cNvGrpSpPr/>
            <p:nvPr/>
          </p:nvGrpSpPr>
          <p:grpSpPr>
            <a:xfrm>
              <a:off x="15175892" y="11769257"/>
              <a:ext cx="13318356" cy="7388337"/>
              <a:chOff x="15353413" y="11769257"/>
              <a:chExt cx="13318356" cy="7388337"/>
            </a:xfrm>
          </p:grpSpPr>
          <p:sp>
            <p:nvSpPr>
              <p:cNvPr id="56" name="TextBox 55">
                <a:extLst>
                  <a:ext uri="{FF2B5EF4-FFF2-40B4-BE49-F238E27FC236}">
                    <a16:creationId xmlns:a16="http://schemas.microsoft.com/office/drawing/2014/main" id="{5F3979AC-D3D5-EA4B-9260-BE2996B8C588}"/>
                  </a:ext>
                </a:extLst>
              </p:cNvPr>
              <p:cNvSpPr txBox="1"/>
              <p:nvPr/>
            </p:nvSpPr>
            <p:spPr>
              <a:xfrm>
                <a:off x="15353413" y="18141931"/>
                <a:ext cx="6032828" cy="1015663"/>
              </a:xfrm>
              <a:prstGeom prst="rect">
                <a:avLst/>
              </a:prstGeom>
              <a:noFill/>
            </p:spPr>
            <p:txBody>
              <a:bodyPr wrap="square" rtlCol="0">
                <a:spAutoFit/>
              </a:bodyPr>
              <a:lstStyle/>
              <a:p>
                <a:pPr algn="ctr"/>
                <a:r>
                  <a:rPr lang="en-US" sz="3000"/>
                  <a:t>(1) </a:t>
                </a:r>
                <a:r>
                  <a:rPr lang="en-US" sz="3000" i="1"/>
                  <a:t>be </a:t>
                </a:r>
                <a:r>
                  <a:rPr lang="en-US" sz="3000"/>
                  <a:t>has a POS tag of AUX and its head has a POS tag of VERB </a:t>
                </a:r>
              </a:p>
            </p:txBody>
          </p:sp>
          <p:grpSp>
            <p:nvGrpSpPr>
              <p:cNvPr id="1031" name="Group 1030">
                <a:extLst>
                  <a:ext uri="{FF2B5EF4-FFF2-40B4-BE49-F238E27FC236}">
                    <a16:creationId xmlns:a16="http://schemas.microsoft.com/office/drawing/2014/main" id="{12929763-0FEC-7357-9B16-FE954ECB67D7}"/>
                  </a:ext>
                </a:extLst>
              </p:cNvPr>
              <p:cNvGrpSpPr/>
              <p:nvPr/>
            </p:nvGrpSpPr>
            <p:grpSpPr>
              <a:xfrm>
                <a:off x="22271536" y="11769257"/>
                <a:ext cx="6400233" cy="5816630"/>
                <a:chOff x="22271536" y="11769257"/>
                <a:chExt cx="6400233" cy="5816630"/>
              </a:xfrm>
            </p:grpSpPr>
            <p:sp>
              <p:nvSpPr>
                <p:cNvPr id="57" name="TextBox 56">
                  <a:extLst>
                    <a:ext uri="{FF2B5EF4-FFF2-40B4-BE49-F238E27FC236}">
                      <a16:creationId xmlns:a16="http://schemas.microsoft.com/office/drawing/2014/main" id="{7E569788-B8C7-5D3F-ED3D-E23536FE4C72}"/>
                    </a:ext>
                  </a:extLst>
                </p:cNvPr>
                <p:cNvSpPr txBox="1"/>
                <p:nvPr/>
              </p:nvSpPr>
              <p:spPr>
                <a:xfrm>
                  <a:off x="23118891" y="17031889"/>
                  <a:ext cx="4916685" cy="553998"/>
                </a:xfrm>
                <a:prstGeom prst="rect">
                  <a:avLst/>
                </a:prstGeom>
                <a:noFill/>
              </p:spPr>
              <p:txBody>
                <a:bodyPr wrap="square" rtlCol="0">
                  <a:spAutoFit/>
                </a:bodyPr>
                <a:lstStyle/>
                <a:p>
                  <a:pPr algn="ctr"/>
                  <a:r>
                    <a:rPr lang="en-US" sz="3000"/>
                    <a:t>(2) </a:t>
                  </a:r>
                  <a:r>
                    <a:rPr lang="en-US" sz="3000" i="1"/>
                    <a:t>be </a:t>
                  </a:r>
                  <a:r>
                    <a:rPr lang="en-US" sz="3000"/>
                    <a:t>has a POS tag of VERB</a:t>
                  </a:r>
                </a:p>
              </p:txBody>
            </p:sp>
            <p:pic>
              <p:nvPicPr>
                <p:cNvPr id="59" name="Picture 58" descr="A diagram of a tree&#10;&#10;Description automatically generated">
                  <a:extLst>
                    <a:ext uri="{FF2B5EF4-FFF2-40B4-BE49-F238E27FC236}">
                      <a16:creationId xmlns:a16="http://schemas.microsoft.com/office/drawing/2014/main" id="{28A983D6-4C8A-6F4F-357B-775152EE65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1536" y="11769257"/>
                  <a:ext cx="6400233" cy="4700542"/>
                </a:xfrm>
                <a:prstGeom prst="rect">
                  <a:avLst/>
                </a:prstGeom>
                <a:ln w="12700">
                  <a:solidFill>
                    <a:schemeClr val="tx1"/>
                  </a:solidFill>
                </a:ln>
              </p:spPr>
            </p:pic>
          </p:grpSp>
        </p:grpSp>
      </p:grpSp>
      <p:sp>
        <p:nvSpPr>
          <p:cNvPr id="1041" name="TextBox 1040">
            <a:extLst>
              <a:ext uri="{FF2B5EF4-FFF2-40B4-BE49-F238E27FC236}">
                <a16:creationId xmlns:a16="http://schemas.microsoft.com/office/drawing/2014/main" id="{6B03D567-8A35-41FA-F2E8-3EE51DA95272}"/>
              </a:ext>
            </a:extLst>
          </p:cNvPr>
          <p:cNvSpPr txBox="1"/>
          <p:nvPr/>
        </p:nvSpPr>
        <p:spPr>
          <a:xfrm>
            <a:off x="15877180" y="24724442"/>
            <a:ext cx="11846839" cy="1477328"/>
          </a:xfrm>
          <a:prstGeom prst="rect">
            <a:avLst/>
          </a:prstGeom>
          <a:noFill/>
        </p:spPr>
        <p:txBody>
          <a:bodyPr wrap="square">
            <a:spAutoFit/>
          </a:bodyPr>
          <a:lstStyle/>
          <a:p>
            <a:pPr algn="ctr"/>
            <a:r>
              <a:rPr lang="en-US" sz="3000"/>
              <a:t>The models’ performance on the habitual/non-habitual disambiguation of “be” using the weighted average F1-scores by the number of true instances for each class.</a:t>
            </a:r>
          </a:p>
        </p:txBody>
      </p:sp>
      <p:sp>
        <p:nvSpPr>
          <p:cNvPr id="1043" name="TextBox 1042">
            <a:extLst>
              <a:ext uri="{FF2B5EF4-FFF2-40B4-BE49-F238E27FC236}">
                <a16:creationId xmlns:a16="http://schemas.microsoft.com/office/drawing/2014/main" id="{B8E9821A-5AC2-2C6C-30A1-70FDE5CCC5C4}"/>
              </a:ext>
            </a:extLst>
          </p:cNvPr>
          <p:cNvSpPr txBox="1"/>
          <p:nvPr/>
        </p:nvSpPr>
        <p:spPr>
          <a:xfrm>
            <a:off x="15949094" y="29616436"/>
            <a:ext cx="11703010" cy="1015663"/>
          </a:xfrm>
          <a:prstGeom prst="rect">
            <a:avLst/>
          </a:prstGeom>
          <a:noFill/>
        </p:spPr>
        <p:txBody>
          <a:bodyPr wrap="square" rtlCol="0">
            <a:spAutoFit/>
          </a:bodyPr>
          <a:lstStyle/>
          <a:p>
            <a:pPr algn="ctr"/>
            <a:r>
              <a:rPr lang="en-US" sz="3000"/>
              <a:t>Classification of the habitual class. F1-scores averaged over 10 folds. See the caption of Table 2 for explanations of the table.</a:t>
            </a:r>
          </a:p>
        </p:txBody>
      </p:sp>
      <p:sp>
        <p:nvSpPr>
          <p:cNvPr id="1045" name="Rectangle 1044">
            <a:extLst>
              <a:ext uri="{FF2B5EF4-FFF2-40B4-BE49-F238E27FC236}">
                <a16:creationId xmlns:a16="http://schemas.microsoft.com/office/drawing/2014/main" id="{B3F8FCEF-58A1-EBDD-7DF4-E0CE66DDBCA3}"/>
              </a:ext>
            </a:extLst>
          </p:cNvPr>
          <p:cNvSpPr/>
          <p:nvPr/>
        </p:nvSpPr>
        <p:spPr>
          <a:xfrm>
            <a:off x="-71300" y="31523263"/>
            <a:ext cx="43962500" cy="139513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buAutoNum type="arabicPeriod"/>
            </a:pPr>
            <a:endParaRPr lang="en-US" sz="4000"/>
          </a:p>
        </p:txBody>
      </p:sp>
      <p:grpSp>
        <p:nvGrpSpPr>
          <p:cNvPr id="52" name="Group 51">
            <a:extLst>
              <a:ext uri="{FF2B5EF4-FFF2-40B4-BE49-F238E27FC236}">
                <a16:creationId xmlns:a16="http://schemas.microsoft.com/office/drawing/2014/main" id="{E9EBD564-3E3C-3E54-DC8A-0D99E5FFB3D8}"/>
              </a:ext>
            </a:extLst>
          </p:cNvPr>
          <p:cNvGrpSpPr/>
          <p:nvPr/>
        </p:nvGrpSpPr>
        <p:grpSpPr>
          <a:xfrm>
            <a:off x="29950904" y="12527567"/>
            <a:ext cx="13270986" cy="3717043"/>
            <a:chOff x="29642126" y="18498816"/>
            <a:chExt cx="13270986" cy="3717043"/>
          </a:xfrm>
        </p:grpSpPr>
        <p:sp>
          <p:nvSpPr>
            <p:cNvPr id="39" name="TextBox 38">
              <a:extLst>
                <a:ext uri="{FF2B5EF4-FFF2-40B4-BE49-F238E27FC236}">
                  <a16:creationId xmlns:a16="http://schemas.microsoft.com/office/drawing/2014/main" id="{1701FB0F-D0BE-0E7B-FD1F-4534CA0870F6}"/>
                </a:ext>
              </a:extLst>
            </p:cNvPr>
            <p:cNvSpPr txBox="1"/>
            <p:nvPr/>
          </p:nvSpPr>
          <p:spPr>
            <a:xfrm>
              <a:off x="29768226" y="19353537"/>
              <a:ext cx="13144886" cy="2862322"/>
            </a:xfrm>
            <a:prstGeom prst="rect">
              <a:avLst/>
            </a:prstGeom>
            <a:noFill/>
          </p:spPr>
          <p:txBody>
            <a:bodyPr wrap="square" rtlCol="0">
              <a:spAutoFit/>
            </a:bodyPr>
            <a:lstStyle/>
            <a:p>
              <a:pPr marL="342900" indent="-342900">
                <a:buFont typeface="Arial" panose="020B0604020202020204" pitchFamily="34" charset="0"/>
                <a:buChar char="•"/>
              </a:pPr>
              <a:r>
                <a:rPr lang="en-US" sz="4500"/>
                <a:t>Models informed by linguistic pattens of AAE outperformed those that were not</a:t>
              </a:r>
            </a:p>
            <a:p>
              <a:pPr marL="342900" indent="-342900">
                <a:buFont typeface="Arial" panose="020B0604020202020204" pitchFamily="34" charset="0"/>
                <a:buChar char="•"/>
              </a:pPr>
              <a:r>
                <a:rPr lang="en-US" sz="4500"/>
                <a:t>Linguistic information improves NLP performance for low resource languages like AAE</a:t>
              </a:r>
              <a:endParaRPr lang="en-US" sz="4500">
                <a:solidFill>
                  <a:schemeClr val="tx1"/>
                </a:solidFill>
              </a:endParaRPr>
            </a:p>
          </p:txBody>
        </p:sp>
        <p:sp>
          <p:nvSpPr>
            <p:cNvPr id="46" name="object 38">
              <a:extLst>
                <a:ext uri="{FF2B5EF4-FFF2-40B4-BE49-F238E27FC236}">
                  <a16:creationId xmlns:a16="http://schemas.microsoft.com/office/drawing/2014/main" id="{A94AA1E6-F85C-222D-5196-BF2C9ED15B07}"/>
                </a:ext>
              </a:extLst>
            </p:cNvPr>
            <p:cNvSpPr txBox="1"/>
            <p:nvPr/>
          </p:nvSpPr>
          <p:spPr>
            <a:xfrm>
              <a:off x="29642126" y="18498816"/>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Conclusion</a:t>
              </a:r>
              <a:endParaRPr lang="en-US" sz="5000">
                <a:latin typeface="Arial"/>
                <a:cs typeface="Arial"/>
              </a:endParaRPr>
            </a:p>
          </p:txBody>
        </p:sp>
      </p:grpSp>
      <p:grpSp>
        <p:nvGrpSpPr>
          <p:cNvPr id="18" name="Group 17">
            <a:extLst>
              <a:ext uri="{FF2B5EF4-FFF2-40B4-BE49-F238E27FC236}">
                <a16:creationId xmlns:a16="http://schemas.microsoft.com/office/drawing/2014/main" id="{1B54A6C3-C59F-A543-3EF6-A4E7E21AD500}"/>
              </a:ext>
            </a:extLst>
          </p:cNvPr>
          <p:cNvGrpSpPr/>
          <p:nvPr/>
        </p:nvGrpSpPr>
        <p:grpSpPr>
          <a:xfrm>
            <a:off x="29950904" y="6680014"/>
            <a:ext cx="13270986" cy="5148170"/>
            <a:chOff x="29773237" y="6680014"/>
            <a:chExt cx="13270986" cy="5148170"/>
          </a:xfrm>
        </p:grpSpPr>
        <p:sp>
          <p:nvSpPr>
            <p:cNvPr id="35" name="TextBox 34">
              <a:extLst>
                <a:ext uri="{FF2B5EF4-FFF2-40B4-BE49-F238E27FC236}">
                  <a16:creationId xmlns:a16="http://schemas.microsoft.com/office/drawing/2014/main" id="{635B71CF-6D46-C7E4-D186-6FDCE972EBC6}"/>
                </a:ext>
              </a:extLst>
            </p:cNvPr>
            <p:cNvSpPr txBox="1"/>
            <p:nvPr/>
          </p:nvSpPr>
          <p:spPr>
            <a:xfrm>
              <a:off x="29780319" y="7580867"/>
              <a:ext cx="13256823" cy="4247317"/>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4500"/>
                <a:t>Baseline ensemble only achieved a 0.29 F</a:t>
              </a:r>
              <a:r>
                <a:rPr lang="en-US" sz="4500" baseline="-25000"/>
                <a:t>1</a:t>
              </a:r>
              <a:r>
                <a:rPr lang="en-US" sz="4500"/>
                <a:t>-score for habitual </a:t>
              </a:r>
              <a:r>
                <a:rPr lang="en-US" sz="4500" i="1"/>
                <a:t>be.</a:t>
              </a:r>
            </a:p>
            <a:p>
              <a:pPr marL="342900" indent="-342900">
                <a:buFont typeface="Arial" panose="020B0604020202020204" pitchFamily="34" charset="0"/>
                <a:buChar char="•"/>
              </a:pPr>
              <a:r>
                <a:rPr lang="en-US" sz="4500"/>
                <a:t>Combining part-of-speech structure, dependency syntax, and post-hoc rules with simple part-of-speech window achieved the highest classification rate with a 0.83 F</a:t>
              </a:r>
              <a:r>
                <a:rPr lang="en-US" sz="4500" baseline="-25000"/>
                <a:t>1</a:t>
              </a:r>
              <a:r>
                <a:rPr lang="en-US" sz="4500"/>
                <a:t>-score for the habitual class</a:t>
              </a:r>
              <a:endParaRPr lang="en-US" sz="4500">
                <a:ea typeface="Calibri"/>
                <a:cs typeface="Calibri"/>
              </a:endParaRPr>
            </a:p>
          </p:txBody>
        </p:sp>
        <p:sp>
          <p:nvSpPr>
            <p:cNvPr id="1035" name="object 38">
              <a:extLst>
                <a:ext uri="{FF2B5EF4-FFF2-40B4-BE49-F238E27FC236}">
                  <a16:creationId xmlns:a16="http://schemas.microsoft.com/office/drawing/2014/main" id="{F5435576-3F34-6A08-B3C5-8C053C02E2B3}"/>
                </a:ext>
              </a:extLst>
            </p:cNvPr>
            <p:cNvSpPr txBox="1"/>
            <p:nvPr/>
          </p:nvSpPr>
          <p:spPr>
            <a:xfrm>
              <a:off x="29773237" y="6680014"/>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Discussion</a:t>
              </a:r>
              <a:endParaRPr lang="en-US" sz="5000">
                <a:latin typeface="Arial"/>
                <a:cs typeface="Arial"/>
              </a:endParaRPr>
            </a:p>
          </p:txBody>
        </p:sp>
      </p:grpSp>
      <p:grpSp>
        <p:nvGrpSpPr>
          <p:cNvPr id="14" name="Group 13">
            <a:extLst>
              <a:ext uri="{FF2B5EF4-FFF2-40B4-BE49-F238E27FC236}">
                <a16:creationId xmlns:a16="http://schemas.microsoft.com/office/drawing/2014/main" id="{29BC6779-EF28-EA2D-BC49-719319413028}"/>
              </a:ext>
            </a:extLst>
          </p:cNvPr>
          <p:cNvGrpSpPr/>
          <p:nvPr/>
        </p:nvGrpSpPr>
        <p:grpSpPr>
          <a:xfrm>
            <a:off x="29950904" y="16949521"/>
            <a:ext cx="13270986" cy="5221562"/>
            <a:chOff x="30002471" y="18180017"/>
            <a:chExt cx="13270986" cy="5221562"/>
          </a:xfrm>
        </p:grpSpPr>
        <p:sp>
          <p:nvSpPr>
            <p:cNvPr id="2" name="object 38">
              <a:extLst>
                <a:ext uri="{FF2B5EF4-FFF2-40B4-BE49-F238E27FC236}">
                  <a16:creationId xmlns:a16="http://schemas.microsoft.com/office/drawing/2014/main" id="{AE0D071E-8C18-47A2-ABC8-21B0510CB560}"/>
                </a:ext>
              </a:extLst>
            </p:cNvPr>
            <p:cNvSpPr txBox="1"/>
            <p:nvPr/>
          </p:nvSpPr>
          <p:spPr>
            <a:xfrm>
              <a:off x="30002471" y="18180017"/>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Further Direction</a:t>
              </a:r>
              <a:endParaRPr lang="en-US" sz="5000">
                <a:latin typeface="Arial"/>
                <a:cs typeface="Arial"/>
              </a:endParaRPr>
            </a:p>
          </p:txBody>
        </p:sp>
        <p:sp>
          <p:nvSpPr>
            <p:cNvPr id="3" name="TextBox 2">
              <a:extLst>
                <a:ext uri="{FF2B5EF4-FFF2-40B4-BE49-F238E27FC236}">
                  <a16:creationId xmlns:a16="http://schemas.microsoft.com/office/drawing/2014/main" id="{5F201957-0A58-16DB-6381-F1A460FA5A9A}"/>
                </a:ext>
              </a:extLst>
            </p:cNvPr>
            <p:cNvSpPr txBox="1"/>
            <p:nvPr/>
          </p:nvSpPr>
          <p:spPr>
            <a:xfrm>
              <a:off x="30033996" y="19154262"/>
              <a:ext cx="13144886" cy="4247317"/>
            </a:xfrm>
            <a:prstGeom prst="rect">
              <a:avLst/>
            </a:prstGeom>
            <a:noFill/>
          </p:spPr>
          <p:txBody>
            <a:bodyPr wrap="square" rtlCol="0">
              <a:spAutoFit/>
            </a:bodyPr>
            <a:lstStyle/>
            <a:p>
              <a:pPr marL="571500" indent="-571500">
                <a:buFont typeface="Arial" panose="020B0604020202020204" pitchFamily="34" charset="0"/>
                <a:buChar char="•"/>
              </a:pPr>
              <a:r>
                <a:rPr lang="en-US" sz="4500"/>
                <a:t>A detailed analysis of the importance of each syntactic pattern identified can inform the grammatical description of AAE</a:t>
              </a:r>
            </a:p>
            <a:p>
              <a:pPr marL="571500" indent="-571500">
                <a:buFont typeface="Arial" panose="020B0604020202020204" pitchFamily="34" charset="0"/>
                <a:buChar char="•"/>
              </a:pPr>
              <a:r>
                <a:rPr lang="en-US" sz="4500"/>
                <a:t>Our model analyzes sentences with one </a:t>
              </a:r>
              <a:r>
                <a:rPr lang="en-US" sz="4500" i="1"/>
                <a:t>be</a:t>
              </a:r>
              <a:r>
                <a:rPr lang="en-US" sz="4500"/>
                <a:t>, performance on  sentences with multiple </a:t>
              </a:r>
              <a:r>
                <a:rPr lang="en-US" sz="4500" i="1" err="1"/>
                <a:t>be</a:t>
              </a:r>
              <a:r>
                <a:rPr lang="en-US" sz="4500" err="1"/>
                <a:t>’s</a:t>
              </a:r>
              <a:r>
                <a:rPr lang="en-US" sz="4500"/>
                <a:t> is left for future work.</a:t>
              </a:r>
            </a:p>
          </p:txBody>
        </p:sp>
      </p:grpSp>
      <p:grpSp>
        <p:nvGrpSpPr>
          <p:cNvPr id="13" name="Group 12">
            <a:extLst>
              <a:ext uri="{FF2B5EF4-FFF2-40B4-BE49-F238E27FC236}">
                <a16:creationId xmlns:a16="http://schemas.microsoft.com/office/drawing/2014/main" id="{D37A1986-00EC-0860-F977-DB31E0E10D8D}"/>
              </a:ext>
            </a:extLst>
          </p:cNvPr>
          <p:cNvGrpSpPr/>
          <p:nvPr/>
        </p:nvGrpSpPr>
        <p:grpSpPr>
          <a:xfrm>
            <a:off x="29950904" y="22840274"/>
            <a:ext cx="13270986" cy="6659578"/>
            <a:chOff x="29939421" y="22633357"/>
            <a:chExt cx="13270986" cy="6659578"/>
          </a:xfrm>
        </p:grpSpPr>
        <p:sp>
          <p:nvSpPr>
            <p:cNvPr id="5" name="object 38">
              <a:extLst>
                <a:ext uri="{FF2B5EF4-FFF2-40B4-BE49-F238E27FC236}">
                  <a16:creationId xmlns:a16="http://schemas.microsoft.com/office/drawing/2014/main" id="{0BB26576-5B8B-0ADA-6A35-B0C8212420AF}"/>
                </a:ext>
              </a:extLst>
            </p:cNvPr>
            <p:cNvSpPr txBox="1"/>
            <p:nvPr/>
          </p:nvSpPr>
          <p:spPr>
            <a:xfrm>
              <a:off x="29939421" y="22633357"/>
              <a:ext cx="13270986" cy="854721"/>
            </a:xfrm>
            <a:prstGeom prst="rect">
              <a:avLst/>
            </a:prstGeom>
            <a:solidFill>
              <a:schemeClr val="accent1">
                <a:lumMod val="75000"/>
              </a:schemeClr>
            </a:solidFill>
          </p:spPr>
          <p:txBody>
            <a:bodyPr vert="horz" wrap="square" lIns="0" tIns="84455" rIns="0" bIns="0" rtlCol="0">
              <a:spAutoFit/>
            </a:bodyPr>
            <a:lstStyle/>
            <a:p>
              <a:pPr marL="78740">
                <a:lnSpc>
                  <a:spcPct val="100000"/>
                </a:lnSpc>
                <a:spcBef>
                  <a:spcPts val="665"/>
                </a:spcBef>
              </a:pPr>
              <a:r>
                <a:rPr lang="en-US" sz="5000" b="1" spc="-10">
                  <a:solidFill>
                    <a:srgbClr val="FFFFFF"/>
                  </a:solidFill>
                  <a:latin typeface="Arial"/>
                  <a:cs typeface="Arial"/>
                </a:rPr>
                <a:t>References</a:t>
              </a:r>
              <a:endParaRPr lang="en-US" sz="5000">
                <a:latin typeface="Arial"/>
                <a:cs typeface="Arial"/>
              </a:endParaRPr>
            </a:p>
          </p:txBody>
        </p:sp>
        <p:sp>
          <p:nvSpPr>
            <p:cNvPr id="12" name="TextBox 11">
              <a:extLst>
                <a:ext uri="{FF2B5EF4-FFF2-40B4-BE49-F238E27FC236}">
                  <a16:creationId xmlns:a16="http://schemas.microsoft.com/office/drawing/2014/main" id="{E886A25A-CAC9-5224-5D84-FFF845F48201}"/>
                </a:ext>
              </a:extLst>
            </p:cNvPr>
            <p:cNvSpPr txBox="1"/>
            <p:nvPr/>
          </p:nvSpPr>
          <p:spPr>
            <a:xfrm>
              <a:off x="29970946" y="23429791"/>
              <a:ext cx="13207936" cy="5863144"/>
            </a:xfrm>
            <a:prstGeom prst="rect">
              <a:avLst/>
            </a:prstGeom>
            <a:noFill/>
          </p:spPr>
          <p:txBody>
            <a:bodyPr wrap="square" rtlCol="0">
              <a:spAutoFit/>
            </a:bodyPr>
            <a:lstStyle/>
            <a:p>
              <a:r>
                <a:rPr lang="en-US" sz="2500" err="1">
                  <a:solidFill>
                    <a:schemeClr val="tx1"/>
                  </a:solidFill>
                  <a:effectLst/>
                </a:rPr>
                <a:t>Demszky</a:t>
              </a:r>
              <a:r>
                <a:rPr lang="en-US" sz="2500">
                  <a:solidFill>
                    <a:schemeClr val="tx1"/>
                  </a:solidFill>
                  <a:effectLst/>
                </a:rPr>
                <a:t>, D., Sharma, D., Clark, J., Prabhakaran, V., &amp; Eisenstein, J. (2021). Learning to Recognize Dialect Features. In K. Toutanova, A. </a:t>
              </a:r>
              <a:r>
                <a:rPr lang="en-US" sz="2500" err="1">
                  <a:solidFill>
                    <a:schemeClr val="tx1"/>
                  </a:solidFill>
                  <a:effectLst/>
                </a:rPr>
                <a:t>Rumshisky</a:t>
              </a:r>
              <a:r>
                <a:rPr lang="en-US" sz="2500">
                  <a:solidFill>
                    <a:schemeClr val="tx1"/>
                  </a:solidFill>
                  <a:effectLst/>
                </a:rPr>
                <a:t>, L. </a:t>
              </a:r>
              <a:r>
                <a:rPr lang="en-US" sz="2500" err="1">
                  <a:solidFill>
                    <a:schemeClr val="tx1"/>
                  </a:solidFill>
                  <a:effectLst/>
                </a:rPr>
                <a:t>Zettlemoyer</a:t>
              </a:r>
              <a:r>
                <a:rPr lang="en-US" sz="2500">
                  <a:solidFill>
                    <a:schemeClr val="tx1"/>
                  </a:solidFill>
                  <a:effectLst/>
                </a:rPr>
                <a:t>, D. </a:t>
              </a:r>
              <a:r>
                <a:rPr lang="en-US" sz="2500" err="1">
                  <a:solidFill>
                    <a:schemeClr val="tx1"/>
                  </a:solidFill>
                  <a:effectLst/>
                </a:rPr>
                <a:t>Hakkani</a:t>
              </a:r>
              <a:r>
                <a:rPr lang="en-US" sz="2500">
                  <a:solidFill>
                    <a:schemeClr val="tx1"/>
                  </a:solidFill>
                  <a:effectLst/>
                </a:rPr>
                <a:t>-Tur, I. </a:t>
              </a:r>
              <a:r>
                <a:rPr lang="en-US" sz="2500" err="1">
                  <a:solidFill>
                    <a:schemeClr val="tx1"/>
                  </a:solidFill>
                  <a:effectLst/>
                </a:rPr>
                <a:t>Beltagy</a:t>
              </a:r>
              <a:r>
                <a:rPr lang="en-US" sz="2500">
                  <a:solidFill>
                    <a:schemeClr val="tx1"/>
                  </a:solidFill>
                  <a:effectLst/>
                </a:rPr>
                <a:t>, S. </a:t>
              </a:r>
              <a:r>
                <a:rPr lang="en-US" sz="2500" err="1">
                  <a:solidFill>
                    <a:schemeClr val="tx1"/>
                  </a:solidFill>
                  <a:effectLst/>
                </a:rPr>
                <a:t>Bethard</a:t>
              </a:r>
              <a:r>
                <a:rPr lang="en-US" sz="2500">
                  <a:solidFill>
                    <a:schemeClr val="tx1"/>
                  </a:solidFill>
                  <a:effectLst/>
                </a:rPr>
                <a:t>, R. </a:t>
              </a:r>
              <a:r>
                <a:rPr lang="en-US" sz="2500" err="1">
                  <a:solidFill>
                    <a:schemeClr val="tx1"/>
                  </a:solidFill>
                  <a:effectLst/>
                </a:rPr>
                <a:t>Cotterell</a:t>
              </a:r>
              <a:r>
                <a:rPr lang="en-US" sz="2500">
                  <a:solidFill>
                    <a:schemeClr val="tx1"/>
                  </a:solidFill>
                  <a:effectLst/>
                </a:rPr>
                <a:t>, T. Chakraborty, &amp; Y. Zhou (Eds.), </a:t>
              </a:r>
              <a:r>
                <a:rPr lang="en-US" sz="2500" i="1">
                  <a:solidFill>
                    <a:schemeClr val="tx1"/>
                  </a:solidFill>
                  <a:effectLst/>
                </a:rPr>
                <a:t>Proceedings of the 2021 Conference of the North American Chapter of the Association for Computational Linguistics: Human Language Technologies</a:t>
              </a:r>
              <a:r>
                <a:rPr lang="en-US" sz="2500">
                  <a:solidFill>
                    <a:schemeClr val="tx1"/>
                  </a:solidFill>
                  <a:effectLst/>
                </a:rPr>
                <a:t> (pp. 2315–2338). Association for Computational Linguistics. https://doi.org/10.18653/v1/2021.naacl-main.184</a:t>
              </a:r>
            </a:p>
            <a:p>
              <a:r>
                <a:rPr lang="en-US" sz="2500" err="1">
                  <a:solidFill>
                    <a:schemeClr val="tx1"/>
                  </a:solidFill>
                  <a:effectLst/>
                </a:rPr>
                <a:t>Fasold</a:t>
              </a:r>
              <a:r>
                <a:rPr lang="en-US" sz="2500">
                  <a:solidFill>
                    <a:schemeClr val="tx1"/>
                  </a:solidFill>
                  <a:effectLst/>
                </a:rPr>
                <a:t>, R. W. (1969). Tense and the Form Be in Black English. </a:t>
              </a:r>
              <a:r>
                <a:rPr lang="en-US" sz="2500" i="1">
                  <a:solidFill>
                    <a:schemeClr val="tx1"/>
                  </a:solidFill>
                  <a:effectLst/>
                </a:rPr>
                <a:t>Language</a:t>
              </a:r>
              <a:r>
                <a:rPr lang="en-US" sz="2500">
                  <a:solidFill>
                    <a:schemeClr val="tx1"/>
                  </a:solidFill>
                  <a:effectLst/>
                </a:rPr>
                <a:t>, </a:t>
              </a:r>
              <a:r>
                <a:rPr lang="en-US" sz="2500" i="1">
                  <a:solidFill>
                    <a:schemeClr val="tx1"/>
                  </a:solidFill>
                  <a:effectLst/>
                </a:rPr>
                <a:t>45</a:t>
              </a:r>
              <a:r>
                <a:rPr lang="en-US" sz="2500">
                  <a:solidFill>
                    <a:schemeClr val="tx1"/>
                  </a:solidFill>
                  <a:effectLst/>
                </a:rPr>
                <a:t>(4), 763–776. https://doi.org/10.2307/412334</a:t>
              </a:r>
            </a:p>
            <a:p>
              <a:r>
                <a:rPr lang="en-US" sz="2500">
                  <a:solidFill>
                    <a:schemeClr val="tx1"/>
                  </a:solidFill>
                  <a:effectLst/>
                </a:rPr>
                <a:t>Green, L. J. (2002). </a:t>
              </a:r>
              <a:r>
                <a:rPr lang="en-US" sz="2500" i="1">
                  <a:solidFill>
                    <a:schemeClr val="tx1"/>
                  </a:solidFill>
                  <a:effectLst/>
                </a:rPr>
                <a:t>African American English: A linguistic introduction</a:t>
              </a:r>
              <a:r>
                <a:rPr lang="en-US" sz="2500">
                  <a:solidFill>
                    <a:schemeClr val="tx1"/>
                  </a:solidFill>
                  <a:effectLst/>
                </a:rPr>
                <a:t>.</a:t>
              </a:r>
            </a:p>
            <a:p>
              <a:r>
                <a:rPr lang="en-US" sz="2500" err="1">
                  <a:solidFill>
                    <a:schemeClr val="tx1"/>
                  </a:solidFill>
                  <a:effectLst/>
                </a:rPr>
                <a:t>Magueresse</a:t>
              </a:r>
              <a:r>
                <a:rPr lang="en-US" sz="2500">
                  <a:solidFill>
                    <a:schemeClr val="tx1"/>
                  </a:solidFill>
                  <a:effectLst/>
                </a:rPr>
                <a:t>, A., Carles, V., &amp; </a:t>
              </a:r>
              <a:r>
                <a:rPr lang="en-US" sz="2500" err="1">
                  <a:solidFill>
                    <a:schemeClr val="tx1"/>
                  </a:solidFill>
                  <a:effectLst/>
                </a:rPr>
                <a:t>Heetderks</a:t>
              </a:r>
              <a:r>
                <a:rPr lang="en-US" sz="2500">
                  <a:solidFill>
                    <a:schemeClr val="tx1"/>
                  </a:solidFill>
                  <a:effectLst/>
                </a:rPr>
                <a:t>, E. (2020). </a:t>
              </a:r>
              <a:r>
                <a:rPr lang="en-US" sz="2500" i="1">
                  <a:solidFill>
                    <a:schemeClr val="tx1"/>
                  </a:solidFill>
                  <a:effectLst/>
                </a:rPr>
                <a:t>Low-resource Languages: A Review of Past Work and Future Challenges</a:t>
              </a:r>
              <a:r>
                <a:rPr lang="en-US" sz="2500">
                  <a:solidFill>
                    <a:schemeClr val="tx1"/>
                  </a:solidFill>
                  <a:effectLst/>
                </a:rPr>
                <a:t> (arXiv:2006.07264). </a:t>
              </a:r>
              <a:r>
                <a:rPr lang="en-US" sz="2500" err="1">
                  <a:solidFill>
                    <a:schemeClr val="tx1"/>
                  </a:solidFill>
                  <a:effectLst/>
                </a:rPr>
                <a:t>arXiv</a:t>
              </a:r>
              <a:r>
                <a:rPr lang="en-US" sz="2500">
                  <a:solidFill>
                    <a:schemeClr val="tx1"/>
                  </a:solidFill>
                  <a:effectLst/>
                </a:rPr>
                <a:t>. http://arxiv.org/abs/2006.07264</a:t>
              </a:r>
            </a:p>
            <a:p>
              <a:r>
                <a:rPr lang="en-US" sz="2500" err="1">
                  <a:solidFill>
                    <a:schemeClr val="tx1"/>
                  </a:solidFill>
                  <a:effectLst/>
                </a:rPr>
                <a:t>Masis</a:t>
              </a:r>
              <a:r>
                <a:rPr lang="en-US" sz="2500">
                  <a:solidFill>
                    <a:schemeClr val="tx1"/>
                  </a:solidFill>
                  <a:effectLst/>
                </a:rPr>
                <a:t>, T., Neal, A., Green, L., &amp; O’Connor, B. (2022). Corpus-Guided Contrast Sets for Morphosyntactic Feature Detection in Low-Resource English Varieties. </a:t>
              </a:r>
              <a:r>
                <a:rPr lang="en-US" sz="2500" i="1">
                  <a:solidFill>
                    <a:schemeClr val="tx1"/>
                  </a:solidFill>
                  <a:effectLst/>
                </a:rPr>
                <a:t>Proceedings of the First Workshop on NLP Applications to Field Linguistics</a:t>
              </a:r>
              <a:r>
                <a:rPr lang="en-US" sz="2500">
                  <a:solidFill>
                    <a:schemeClr val="tx1"/>
                  </a:solidFill>
                  <a:effectLst/>
                </a:rPr>
                <a:t>, 11–25. https://aclanthology.org/2022.fieldmatters-1.2</a:t>
              </a:r>
            </a:p>
          </p:txBody>
        </p:sp>
      </p:grpSp>
      <p:pic>
        <p:nvPicPr>
          <p:cNvPr id="27" name="Picture 26" descr="A diagram of a tree&#10;&#10;Description automatically generated">
            <a:extLst>
              <a:ext uri="{FF2B5EF4-FFF2-40B4-BE49-F238E27FC236}">
                <a16:creationId xmlns:a16="http://schemas.microsoft.com/office/drawing/2014/main" id="{4C608288-C59C-5DEE-2D72-3517FF9BBA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20700" y="11769256"/>
            <a:ext cx="6321229" cy="4689943"/>
          </a:xfrm>
          <a:prstGeom prst="rect">
            <a:avLst/>
          </a:prstGeom>
        </p:spPr>
      </p:pic>
      <p:pic>
        <p:nvPicPr>
          <p:cNvPr id="30" name="Picture 29" descr="A diagram of a person lying&#10;&#10;Description automatically generated">
            <a:extLst>
              <a:ext uri="{FF2B5EF4-FFF2-40B4-BE49-F238E27FC236}">
                <a16:creationId xmlns:a16="http://schemas.microsoft.com/office/drawing/2014/main" id="{2D0FBEC0-A426-98E7-B29D-C1998CA24B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59528" y="11153089"/>
            <a:ext cx="6371572" cy="6324808"/>
          </a:xfrm>
          <a:prstGeom prst="rect">
            <a:avLst/>
          </a:prstGeom>
          <a:ln w="12700">
            <a:solidFill>
              <a:schemeClr val="tx1"/>
            </a:solidFill>
          </a:ln>
        </p:spPr>
      </p:pic>
      <p:pic>
        <p:nvPicPr>
          <p:cNvPr id="49" name="Picture 48" descr="A table with numbers and symbols&#10;&#10;Description automatically generated">
            <a:extLst>
              <a:ext uri="{FF2B5EF4-FFF2-40B4-BE49-F238E27FC236}">
                <a16:creationId xmlns:a16="http://schemas.microsoft.com/office/drawing/2014/main" id="{A29666B2-F825-9D8E-5395-C18CB955E0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31219" y="21181242"/>
            <a:ext cx="12938760" cy="3410376"/>
          </a:xfrm>
          <a:prstGeom prst="rect">
            <a:avLst/>
          </a:prstGeom>
          <a:ln w="12700">
            <a:noFill/>
          </a:ln>
        </p:spPr>
      </p:pic>
      <p:pic>
        <p:nvPicPr>
          <p:cNvPr id="50" name="Picture 49" descr="A table with numbers and symbols&#10;&#10;Description automatically generated">
            <a:extLst>
              <a:ext uri="{FF2B5EF4-FFF2-40B4-BE49-F238E27FC236}">
                <a16:creationId xmlns:a16="http://schemas.microsoft.com/office/drawing/2014/main" id="{444A24DE-ED81-FAD6-43A8-B2047B473D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54798" y="26372866"/>
            <a:ext cx="12891603" cy="3106666"/>
          </a:xfrm>
          <a:prstGeom prst="rect">
            <a:avLst/>
          </a:prstGeom>
        </p:spPr>
      </p:pic>
    </p:spTree>
    <p:extLst>
      <p:ext uri="{BB962C8B-B14F-4D97-AF65-F5344CB8AC3E}">
        <p14:creationId xmlns:p14="http://schemas.microsoft.com/office/powerpoint/2010/main" val="1712273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6F93D3"/>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569A1A-B716-6EDD-E8D4-08FA935ACAE5}"/>
              </a:ext>
            </a:extLst>
          </p:cNvPr>
          <p:cNvSpPr/>
          <p:nvPr/>
        </p:nvSpPr>
        <p:spPr>
          <a:xfrm>
            <a:off x="0" y="-1"/>
            <a:ext cx="43891200" cy="5433129"/>
          </a:xfrm>
          <a:prstGeom prst="rect">
            <a:avLst/>
          </a:prstGeom>
          <a:solidFill>
            <a:schemeClr val="accent1">
              <a:lumMod val="7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5312DA-ED57-A21F-5ABE-1D45AE147400}"/>
              </a:ext>
            </a:extLst>
          </p:cNvPr>
          <p:cNvSpPr txBox="1"/>
          <p:nvPr/>
        </p:nvSpPr>
        <p:spPr>
          <a:xfrm>
            <a:off x="9258300" y="541242"/>
            <a:ext cx="25374600" cy="2708434"/>
          </a:xfrm>
          <a:prstGeom prst="rect">
            <a:avLst/>
          </a:prstGeom>
          <a:noFill/>
        </p:spPr>
        <p:txBody>
          <a:bodyPr wrap="square" rtlCol="0">
            <a:spAutoFit/>
          </a:bodyPr>
          <a:lstStyle/>
          <a:p>
            <a:pPr algn="ctr"/>
            <a:r>
              <a:rPr lang="en-US" sz="8500" b="1">
                <a:solidFill>
                  <a:schemeClr val="bg1"/>
                </a:solidFill>
              </a:rPr>
              <a:t>Leveraging Linguistic Information to Automatically Annotate African American English</a:t>
            </a:r>
          </a:p>
        </p:txBody>
      </p:sp>
      <p:sp>
        <p:nvSpPr>
          <p:cNvPr id="6" name="TextBox 5">
            <a:extLst>
              <a:ext uri="{FF2B5EF4-FFF2-40B4-BE49-F238E27FC236}">
                <a16:creationId xmlns:a16="http://schemas.microsoft.com/office/drawing/2014/main" id="{FA4F229C-1005-D70D-981D-7F9AEEBD72B9}"/>
              </a:ext>
            </a:extLst>
          </p:cNvPr>
          <p:cNvSpPr txBox="1"/>
          <p:nvPr/>
        </p:nvSpPr>
        <p:spPr>
          <a:xfrm>
            <a:off x="15854125" y="3965032"/>
            <a:ext cx="12182951" cy="830997"/>
          </a:xfrm>
          <a:prstGeom prst="rect">
            <a:avLst/>
          </a:prstGeom>
          <a:noFill/>
        </p:spPr>
        <p:txBody>
          <a:bodyPr wrap="none" rtlCol="0">
            <a:spAutoFit/>
          </a:bodyPr>
          <a:lstStyle/>
          <a:p>
            <a:r>
              <a:rPr lang="en-US" sz="4800" b="1">
                <a:solidFill>
                  <a:schemeClr val="bg1"/>
                </a:solidFill>
              </a:rPr>
              <a:t>University of Florida, Department of Linguistics</a:t>
            </a:r>
          </a:p>
        </p:txBody>
      </p:sp>
      <p:sp>
        <p:nvSpPr>
          <p:cNvPr id="7" name="TextBox 6">
            <a:extLst>
              <a:ext uri="{FF2B5EF4-FFF2-40B4-BE49-F238E27FC236}">
                <a16:creationId xmlns:a16="http://schemas.microsoft.com/office/drawing/2014/main" id="{DA765569-703F-2F7E-DBBC-B816661B6CB0}"/>
              </a:ext>
            </a:extLst>
          </p:cNvPr>
          <p:cNvSpPr txBox="1"/>
          <p:nvPr/>
        </p:nvSpPr>
        <p:spPr>
          <a:xfrm>
            <a:off x="20667430" y="3010925"/>
            <a:ext cx="2556341" cy="954107"/>
          </a:xfrm>
          <a:prstGeom prst="rect">
            <a:avLst/>
          </a:prstGeom>
          <a:noFill/>
        </p:spPr>
        <p:txBody>
          <a:bodyPr wrap="none" rtlCol="0">
            <a:spAutoFit/>
          </a:bodyPr>
          <a:lstStyle/>
          <a:p>
            <a:r>
              <a:rPr lang="en-US" sz="5600" b="1">
                <a:solidFill>
                  <a:schemeClr val="bg1"/>
                </a:solidFill>
              </a:rPr>
              <a:t>Authors</a:t>
            </a:r>
          </a:p>
        </p:txBody>
      </p:sp>
      <p:grpSp>
        <p:nvGrpSpPr>
          <p:cNvPr id="50" name="Group 49">
            <a:extLst>
              <a:ext uri="{FF2B5EF4-FFF2-40B4-BE49-F238E27FC236}">
                <a16:creationId xmlns:a16="http://schemas.microsoft.com/office/drawing/2014/main" id="{D262E4AA-FF6C-E4E2-AC7A-F611955E998E}"/>
              </a:ext>
            </a:extLst>
          </p:cNvPr>
          <p:cNvGrpSpPr/>
          <p:nvPr/>
        </p:nvGrpSpPr>
        <p:grpSpPr>
          <a:xfrm>
            <a:off x="32020207" y="25155871"/>
            <a:ext cx="10201503" cy="4226760"/>
            <a:chOff x="1983389" y="6048125"/>
            <a:chExt cx="8368687" cy="3825400"/>
          </a:xfrm>
        </p:grpSpPr>
        <p:sp>
          <p:nvSpPr>
            <p:cNvPr id="51" name="Rectangle 50">
              <a:extLst>
                <a:ext uri="{FF2B5EF4-FFF2-40B4-BE49-F238E27FC236}">
                  <a16:creationId xmlns:a16="http://schemas.microsoft.com/office/drawing/2014/main" id="{39454C0C-E405-BBE8-D57B-5861993FE2CB}"/>
                </a:ext>
              </a:extLst>
            </p:cNvPr>
            <p:cNvSpPr/>
            <p:nvPr/>
          </p:nvSpPr>
          <p:spPr>
            <a:xfrm>
              <a:off x="1983389" y="6793653"/>
              <a:ext cx="8368686" cy="3079872"/>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a:solidFill>
                    <a:schemeClr val="tx1"/>
                  </a:solidFill>
                </a:rPr>
                <a:t>Classification models informed by the syntactic patterns of African American English consistently outperformed models that did not in the case of the habitual </a:t>
              </a:r>
              <a:r>
                <a:rPr lang="en-US" sz="2400" i="1">
                  <a:solidFill>
                    <a:schemeClr val="tx1"/>
                  </a:solidFill>
                </a:rPr>
                <a:t>be</a:t>
              </a:r>
              <a:r>
                <a:rPr lang="en-US" sz="2400">
                  <a:solidFill>
                    <a:schemeClr val="tx1"/>
                  </a:solidFill>
                </a:rPr>
                <a:t>.</a:t>
              </a:r>
            </a:p>
            <a:p>
              <a:pPr marL="342900" indent="-342900">
                <a:buFont typeface="Arial" panose="020B0604020202020204" pitchFamily="34" charset="0"/>
                <a:buChar char="•"/>
              </a:pPr>
              <a:r>
                <a:rPr lang="en-US" sz="2400">
                  <a:solidFill>
                    <a:schemeClr val="tx1"/>
                  </a:solidFill>
                </a:rPr>
                <a:t>Our work highlights the importance of leveraging existing linguistic literature and expert knowledge to develop NLP systems for low resource languages like AAE.</a:t>
              </a:r>
            </a:p>
          </p:txBody>
        </p:sp>
        <p:sp>
          <p:nvSpPr>
            <p:cNvPr id="52" name="Rectangle 51">
              <a:extLst>
                <a:ext uri="{FF2B5EF4-FFF2-40B4-BE49-F238E27FC236}">
                  <a16:creationId xmlns:a16="http://schemas.microsoft.com/office/drawing/2014/main" id="{A170A9A1-2FEC-9530-4F2F-A8D30ACE94B1}"/>
                </a:ext>
              </a:extLst>
            </p:cNvPr>
            <p:cNvSpPr/>
            <p:nvPr/>
          </p:nvSpPr>
          <p:spPr>
            <a:xfrm>
              <a:off x="1983390" y="6048125"/>
              <a:ext cx="8368686" cy="94750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DISCUSSION</a:t>
              </a:r>
            </a:p>
          </p:txBody>
        </p:sp>
      </p:grpSp>
      <p:sp>
        <p:nvSpPr>
          <p:cNvPr id="71" name="Rectangle 70">
            <a:extLst>
              <a:ext uri="{FF2B5EF4-FFF2-40B4-BE49-F238E27FC236}">
                <a16:creationId xmlns:a16="http://schemas.microsoft.com/office/drawing/2014/main" id="{094983D5-1160-C617-B1A0-CA1765EF7096}"/>
              </a:ext>
            </a:extLst>
          </p:cNvPr>
          <p:cNvSpPr/>
          <p:nvPr/>
        </p:nvSpPr>
        <p:spPr>
          <a:xfrm>
            <a:off x="32337457" y="5942328"/>
            <a:ext cx="9884251" cy="115689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SYNTACTIC PARSING</a:t>
            </a:r>
          </a:p>
        </p:txBody>
      </p:sp>
      <p:pic>
        <p:nvPicPr>
          <p:cNvPr id="3" name="Picture 2" descr="A diagram of a person lying&#10;&#10;Description automatically generated">
            <a:extLst>
              <a:ext uri="{FF2B5EF4-FFF2-40B4-BE49-F238E27FC236}">
                <a16:creationId xmlns:a16="http://schemas.microsoft.com/office/drawing/2014/main" id="{04EB7B87-62BA-8FDA-9092-969B7953A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4129" y="7955722"/>
            <a:ext cx="6547192" cy="6499140"/>
          </a:xfrm>
          <a:prstGeom prst="rect">
            <a:avLst/>
          </a:prstGeom>
          <a:ln w="12700">
            <a:solidFill>
              <a:schemeClr val="tx1"/>
            </a:solidFill>
          </a:ln>
        </p:spPr>
      </p:pic>
      <p:sp>
        <p:nvSpPr>
          <p:cNvPr id="72" name="Rectangle 71">
            <a:extLst>
              <a:ext uri="{FF2B5EF4-FFF2-40B4-BE49-F238E27FC236}">
                <a16:creationId xmlns:a16="http://schemas.microsoft.com/office/drawing/2014/main" id="{56223707-364E-E57B-5BBB-C2915001821A}"/>
              </a:ext>
            </a:extLst>
          </p:cNvPr>
          <p:cNvSpPr/>
          <p:nvPr/>
        </p:nvSpPr>
        <p:spPr>
          <a:xfrm>
            <a:off x="38240671" y="8613331"/>
            <a:ext cx="3064126" cy="242979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u="sng">
                <a:solidFill>
                  <a:schemeClr val="tx1"/>
                </a:solidFill>
              </a:rPr>
              <a:t>SynPar3:</a:t>
            </a:r>
            <a:r>
              <a:rPr lang="en-US" sz="2400">
                <a:solidFill>
                  <a:schemeClr val="tx1"/>
                </a:solidFill>
              </a:rPr>
              <a:t> </a:t>
            </a:r>
            <a:r>
              <a:rPr lang="en-US" sz="2400" i="1">
                <a:solidFill>
                  <a:schemeClr val="tx1"/>
                </a:solidFill>
              </a:rPr>
              <a:t>be</a:t>
            </a:r>
            <a:r>
              <a:rPr lang="en-US" sz="2400">
                <a:solidFill>
                  <a:schemeClr val="tx1"/>
                </a:solidFill>
              </a:rPr>
              <a:t> has a part-of-speech tag of AUX and its head has a part-of-speech tag of VERB</a:t>
            </a:r>
            <a:endParaRPr lang="en-US" sz="2400" u="sng">
              <a:solidFill>
                <a:schemeClr val="tx1"/>
              </a:solidFill>
            </a:endParaRPr>
          </a:p>
        </p:txBody>
      </p:sp>
      <p:pic>
        <p:nvPicPr>
          <p:cNvPr id="10" name="Picture 9">
            <a:extLst>
              <a:ext uri="{FF2B5EF4-FFF2-40B4-BE49-F238E27FC236}">
                <a16:creationId xmlns:a16="http://schemas.microsoft.com/office/drawing/2014/main" id="{E6C0A5A5-D7AD-BEAB-2364-18CF069DC01B}"/>
              </a:ext>
            </a:extLst>
          </p:cNvPr>
          <p:cNvPicPr>
            <a:picLocks noChangeAspect="1"/>
          </p:cNvPicPr>
          <p:nvPr/>
        </p:nvPicPr>
        <p:blipFill>
          <a:blip r:embed="rId5"/>
          <a:stretch>
            <a:fillRect/>
          </a:stretch>
        </p:blipFill>
        <p:spPr>
          <a:xfrm>
            <a:off x="35076669" y="15358580"/>
            <a:ext cx="6328004" cy="8406946"/>
          </a:xfrm>
          <a:prstGeom prst="rect">
            <a:avLst/>
          </a:prstGeom>
          <a:ln w="12700">
            <a:solidFill>
              <a:schemeClr val="tx1"/>
            </a:solidFill>
          </a:ln>
        </p:spPr>
      </p:pic>
      <p:sp>
        <p:nvSpPr>
          <p:cNvPr id="11" name="Rectangle 10">
            <a:extLst>
              <a:ext uri="{FF2B5EF4-FFF2-40B4-BE49-F238E27FC236}">
                <a16:creationId xmlns:a16="http://schemas.microsoft.com/office/drawing/2014/main" id="{3777BACF-5FF6-D384-7E77-B117A747D08F}"/>
              </a:ext>
            </a:extLst>
          </p:cNvPr>
          <p:cNvSpPr/>
          <p:nvPr/>
        </p:nvSpPr>
        <p:spPr>
          <a:xfrm>
            <a:off x="33731138" y="20888869"/>
            <a:ext cx="2651760" cy="211618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u="sng">
                <a:solidFill>
                  <a:schemeClr val="tx1"/>
                </a:solidFill>
              </a:rPr>
              <a:t>SynPar4</a:t>
            </a:r>
            <a:r>
              <a:rPr lang="en-US" sz="2400">
                <a:solidFill>
                  <a:schemeClr val="tx1"/>
                </a:solidFill>
              </a:rPr>
              <a:t>: </a:t>
            </a:r>
            <a:r>
              <a:rPr lang="en-US" sz="2400" i="1">
                <a:solidFill>
                  <a:schemeClr val="tx1"/>
                </a:solidFill>
              </a:rPr>
              <a:t>be</a:t>
            </a:r>
            <a:r>
              <a:rPr lang="en-US" sz="2400">
                <a:solidFill>
                  <a:schemeClr val="tx1"/>
                </a:solidFill>
              </a:rPr>
              <a:t> has a part-of-speech tag of VERB</a:t>
            </a:r>
          </a:p>
        </p:txBody>
      </p:sp>
      <p:sp>
        <p:nvSpPr>
          <p:cNvPr id="17" name="Rectangle 16">
            <a:extLst>
              <a:ext uri="{FF2B5EF4-FFF2-40B4-BE49-F238E27FC236}">
                <a16:creationId xmlns:a16="http://schemas.microsoft.com/office/drawing/2014/main" id="{7164F595-D4AA-2253-8545-D4FA4D362BCE}"/>
              </a:ext>
            </a:extLst>
          </p:cNvPr>
          <p:cNvSpPr/>
          <p:nvPr/>
        </p:nvSpPr>
        <p:spPr>
          <a:xfrm>
            <a:off x="0" y="30896738"/>
            <a:ext cx="43891200" cy="2021661"/>
          </a:xfrm>
          <a:prstGeom prst="rect">
            <a:avLst/>
          </a:prstGeom>
          <a:solidFill>
            <a:schemeClr val="accent1">
              <a:lumMod val="7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23F46CE-9379-F43E-B0B7-2BD5A051C7D2}"/>
              </a:ext>
            </a:extLst>
          </p:cNvPr>
          <p:cNvGrpSpPr/>
          <p:nvPr/>
        </p:nvGrpSpPr>
        <p:grpSpPr>
          <a:xfrm>
            <a:off x="1433874" y="13175652"/>
            <a:ext cx="10119870" cy="9237932"/>
            <a:chOff x="868680" y="16934318"/>
            <a:chExt cx="8368687" cy="9237932"/>
          </a:xfrm>
        </p:grpSpPr>
        <p:sp>
          <p:nvSpPr>
            <p:cNvPr id="38" name="Rectangle 37">
              <a:extLst>
                <a:ext uri="{FF2B5EF4-FFF2-40B4-BE49-F238E27FC236}">
                  <a16:creationId xmlns:a16="http://schemas.microsoft.com/office/drawing/2014/main" id="{FBBCE65E-870D-38F9-F603-DBB4CC4D8B2C}"/>
                </a:ext>
              </a:extLst>
            </p:cNvPr>
            <p:cNvSpPr/>
            <p:nvPr/>
          </p:nvSpPr>
          <p:spPr>
            <a:xfrm>
              <a:off x="868680" y="17710753"/>
              <a:ext cx="8368686" cy="846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Font typeface="Arial" panose="020B0604020202020204" pitchFamily="34" charset="0"/>
                <a:buChar char="•"/>
              </a:pPr>
              <a:r>
                <a:rPr lang="en-US" sz="2400" b="1">
                  <a:solidFill>
                    <a:schemeClr val="tx1"/>
                  </a:solidFill>
                </a:rPr>
                <a:t>Approach: </a:t>
              </a:r>
              <a:r>
                <a:rPr lang="en-US" sz="2400">
                  <a:solidFill>
                    <a:schemeClr val="tx1"/>
                  </a:solidFill>
                </a:rPr>
                <a:t>We utilize linguistic knowledge and our own analysis of AAE data to create Boolean rules that identify linguistic structures associated with habitual and non-habitual uses of </a:t>
              </a:r>
              <a:r>
                <a:rPr lang="en-US" sz="2400" i="1">
                  <a:solidFill>
                    <a:schemeClr val="tx1"/>
                  </a:solidFill>
                </a:rPr>
                <a:t>be</a:t>
              </a:r>
              <a:endParaRPr lang="en-US" sz="2400">
                <a:solidFill>
                  <a:schemeClr val="tx1"/>
                </a:solidFill>
              </a:endParaRPr>
            </a:p>
            <a:p>
              <a:pPr marL="342900" indent="-342900">
                <a:buFont typeface="Arial" panose="020B0604020202020204" pitchFamily="34" charset="0"/>
                <a:buChar char="•"/>
              </a:pPr>
              <a:r>
                <a:rPr lang="en-US" sz="2400" b="1">
                  <a:solidFill>
                    <a:schemeClr val="tx1"/>
                  </a:solidFill>
                </a:rPr>
                <a:t>Data Handling:</a:t>
              </a:r>
              <a:r>
                <a:rPr lang="en-US" sz="2400">
                  <a:solidFill>
                    <a:schemeClr val="tx1"/>
                  </a:solidFill>
                </a:rPr>
                <a:t> Data comes from two oral history corpora: Joel Buchanan Archive and the Corpus of African American language (CORAAL). Each sentence containing </a:t>
              </a:r>
              <a:r>
                <a:rPr lang="en-US" sz="2400" i="1">
                  <a:solidFill>
                    <a:schemeClr val="tx1"/>
                  </a:solidFill>
                </a:rPr>
                <a:t>be</a:t>
              </a:r>
              <a:r>
                <a:rPr lang="en-US" sz="2400">
                  <a:solidFill>
                    <a:schemeClr val="tx1"/>
                  </a:solidFill>
                </a:rPr>
                <a:t> is treated as a data point. Sentences with more than one </a:t>
              </a:r>
              <a:r>
                <a:rPr lang="en-US" sz="2400" i="1">
                  <a:solidFill>
                    <a:schemeClr val="tx1"/>
                  </a:solidFill>
                </a:rPr>
                <a:t>be</a:t>
              </a:r>
              <a:r>
                <a:rPr lang="en-US" sz="2400">
                  <a:solidFill>
                    <a:schemeClr val="tx1"/>
                  </a:solidFill>
                </a:rPr>
                <a:t> are omitted. This disambiguation task is approached as a text classification problem.</a:t>
              </a:r>
              <a:endParaRPr lang="en-US" sz="2400">
                <a:solidFill>
                  <a:schemeClr val="tx1"/>
                </a:solidFill>
                <a:cs typeface="Calibri"/>
              </a:endParaRPr>
            </a:p>
            <a:p>
              <a:pPr marL="342900" indent="-342900">
                <a:buFont typeface="Arial" panose="020B0604020202020204" pitchFamily="34" charset="0"/>
                <a:buChar char="•"/>
              </a:pPr>
              <a:r>
                <a:rPr lang="en-US" sz="2400" b="1">
                  <a:solidFill>
                    <a:schemeClr val="tx1"/>
                  </a:solidFill>
                </a:rPr>
                <a:t>Model Training:</a:t>
              </a:r>
              <a:r>
                <a:rPr lang="en-US" sz="2400">
                  <a:solidFill>
                    <a:schemeClr val="tx1"/>
                  </a:solidFill>
                </a:rPr>
                <a:t> Classical machine learning models and the Transformer model are trained using the Boolean rules as input. We employ an ensemble of classical models and implement modifications to the Transformer for low-resource tasks.</a:t>
              </a:r>
            </a:p>
            <a:p>
              <a:pPr marL="342900" indent="-342900">
                <a:buFont typeface="Arial" panose="020B0604020202020204" pitchFamily="34" charset="0"/>
                <a:buChar char="•"/>
              </a:pPr>
              <a:r>
                <a:rPr lang="en-US" sz="2400" b="1">
                  <a:solidFill>
                    <a:schemeClr val="tx1"/>
                  </a:solidFill>
                </a:rPr>
                <a:t>Experiments:</a:t>
              </a:r>
              <a:r>
                <a:rPr lang="en-US" sz="2400">
                  <a:solidFill>
                    <a:schemeClr val="tx1"/>
                  </a:solidFill>
                </a:rPr>
                <a:t> We conduct several experiments incorporating unique syntactic features of AAE's habitual "be" construction. These experiments evaluate the impact of various linguistic features on habitual be disambiguation, such as part-of-speech patterns, dependency patterns, post-hoc rules, and interaction of patterns. Additionally, we employ data augmentation to address imbalanced training data.</a:t>
              </a:r>
            </a:p>
          </p:txBody>
        </p:sp>
        <p:sp>
          <p:nvSpPr>
            <p:cNvPr id="39" name="Rectangle 38">
              <a:extLst>
                <a:ext uri="{FF2B5EF4-FFF2-40B4-BE49-F238E27FC236}">
                  <a16:creationId xmlns:a16="http://schemas.microsoft.com/office/drawing/2014/main" id="{8D5BB11E-C9E5-9728-185A-A123A810FC54}"/>
                </a:ext>
              </a:extLst>
            </p:cNvPr>
            <p:cNvSpPr/>
            <p:nvPr/>
          </p:nvSpPr>
          <p:spPr>
            <a:xfrm>
              <a:off x="868681" y="16934318"/>
              <a:ext cx="8368686" cy="94750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METHOD</a:t>
              </a:r>
            </a:p>
          </p:txBody>
        </p:sp>
      </p:grpSp>
      <p:grpSp>
        <p:nvGrpSpPr>
          <p:cNvPr id="67" name="Group 66">
            <a:extLst>
              <a:ext uri="{FF2B5EF4-FFF2-40B4-BE49-F238E27FC236}">
                <a16:creationId xmlns:a16="http://schemas.microsoft.com/office/drawing/2014/main" id="{00DCD9F8-988E-B6FE-35D3-45AFFEE6CC29}"/>
              </a:ext>
            </a:extLst>
          </p:cNvPr>
          <p:cNvGrpSpPr/>
          <p:nvPr/>
        </p:nvGrpSpPr>
        <p:grpSpPr>
          <a:xfrm>
            <a:off x="1433874" y="5942328"/>
            <a:ext cx="10119871" cy="6278867"/>
            <a:chOff x="1983389" y="6048125"/>
            <a:chExt cx="8368687" cy="6278866"/>
          </a:xfrm>
        </p:grpSpPr>
        <p:sp>
          <p:nvSpPr>
            <p:cNvPr id="68" name="Rectangle 67">
              <a:extLst>
                <a:ext uri="{FF2B5EF4-FFF2-40B4-BE49-F238E27FC236}">
                  <a16:creationId xmlns:a16="http://schemas.microsoft.com/office/drawing/2014/main" id="{560C017C-8ABB-CB54-2928-EFD9A264A2D6}"/>
                </a:ext>
              </a:extLst>
            </p:cNvPr>
            <p:cNvSpPr/>
            <p:nvPr/>
          </p:nvSpPr>
          <p:spPr>
            <a:xfrm>
              <a:off x="1983389" y="6824561"/>
              <a:ext cx="8368686" cy="55024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a:solidFill>
                    <a:schemeClr val="tx1"/>
                  </a:solidFill>
                </a:rPr>
                <a:t>African American English (AAE) is understudied and under-computerized, leading to lower performance of natural language processing tools.</a:t>
              </a:r>
            </a:p>
            <a:p>
              <a:pPr marL="342900" indent="-342900">
                <a:buFont typeface="Arial" panose="020B0604020202020204" pitchFamily="34" charset="0"/>
                <a:buChar char="•"/>
              </a:pPr>
              <a:r>
                <a:rPr lang="en-US" sz="2400">
                  <a:solidFill>
                    <a:schemeClr val="tx1"/>
                  </a:solidFill>
                </a:rPr>
                <a:t>NLP underperformance can lead to discrimination on social media, ungrammatical language generations and inaccurate transcriptions, among others.</a:t>
              </a:r>
            </a:p>
            <a:p>
              <a:pPr marL="342900" indent="-342900">
                <a:buFont typeface="Arial" panose="020B0604020202020204" pitchFamily="34" charset="0"/>
                <a:buChar char="•"/>
              </a:pPr>
              <a:r>
                <a:rPr lang="en-US" sz="2400">
                  <a:solidFill>
                    <a:schemeClr val="tx1"/>
                  </a:solidFill>
                </a:rPr>
                <a:t>Increasing the amount of annotated training data improves NLP performance on AAE, but manual annotation is time consuming, expensive, and requires a level of expertise that is not always available.</a:t>
              </a:r>
            </a:p>
            <a:p>
              <a:pPr marL="342900" indent="-342900">
                <a:buFont typeface="Arial" panose="020B0604020202020204" pitchFamily="34" charset="0"/>
                <a:buChar char="•"/>
              </a:pPr>
              <a:r>
                <a:rPr lang="en-US" sz="2400" b="1">
                  <a:solidFill>
                    <a:schemeClr val="tx1"/>
                  </a:solidFill>
                </a:rPr>
                <a:t>Can we leverage the unique linguistic features of AAE to build a classification model that automatically annotates instances of AAE within a corpus?</a:t>
              </a:r>
            </a:p>
          </p:txBody>
        </p:sp>
        <p:sp>
          <p:nvSpPr>
            <p:cNvPr id="69" name="Rectangle 68">
              <a:extLst>
                <a:ext uri="{FF2B5EF4-FFF2-40B4-BE49-F238E27FC236}">
                  <a16:creationId xmlns:a16="http://schemas.microsoft.com/office/drawing/2014/main" id="{DFB507E2-2255-D6BB-6A4B-E0B33903F6CE}"/>
                </a:ext>
              </a:extLst>
            </p:cNvPr>
            <p:cNvSpPr/>
            <p:nvPr/>
          </p:nvSpPr>
          <p:spPr>
            <a:xfrm>
              <a:off x="1983390" y="6048125"/>
              <a:ext cx="8368686" cy="94750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BACKGROUND</a:t>
              </a:r>
            </a:p>
          </p:txBody>
        </p:sp>
      </p:grpSp>
      <p:grpSp>
        <p:nvGrpSpPr>
          <p:cNvPr id="12" name="Group 11">
            <a:extLst>
              <a:ext uri="{FF2B5EF4-FFF2-40B4-BE49-F238E27FC236}">
                <a16:creationId xmlns:a16="http://schemas.microsoft.com/office/drawing/2014/main" id="{7EBC4C01-5E47-4CC8-D5E3-2CF276ED8444}"/>
              </a:ext>
            </a:extLst>
          </p:cNvPr>
          <p:cNvGrpSpPr/>
          <p:nvPr/>
        </p:nvGrpSpPr>
        <p:grpSpPr>
          <a:xfrm>
            <a:off x="1433875" y="23414561"/>
            <a:ext cx="10119869" cy="5331359"/>
            <a:chOff x="1983389" y="6048125"/>
            <a:chExt cx="8368687" cy="4201965"/>
          </a:xfrm>
        </p:grpSpPr>
        <p:sp>
          <p:nvSpPr>
            <p:cNvPr id="13" name="Rectangle 12">
              <a:extLst>
                <a:ext uri="{FF2B5EF4-FFF2-40B4-BE49-F238E27FC236}">
                  <a16:creationId xmlns:a16="http://schemas.microsoft.com/office/drawing/2014/main" id="{8C9D7EE1-6900-6F3B-23DC-93BD9533D20A}"/>
                </a:ext>
              </a:extLst>
            </p:cNvPr>
            <p:cNvSpPr/>
            <p:nvPr/>
          </p:nvSpPr>
          <p:spPr>
            <a:xfrm>
              <a:off x="1983389" y="6824561"/>
              <a:ext cx="8368686" cy="342552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err="1">
                  <a:solidFill>
                    <a:schemeClr val="tx1"/>
                  </a:solidFill>
                  <a:effectLst/>
                </a:rPr>
                <a:t>Demszky</a:t>
              </a:r>
              <a:r>
                <a:rPr lang="en-US">
                  <a:solidFill>
                    <a:schemeClr val="tx1"/>
                  </a:solidFill>
                  <a:effectLst/>
                </a:rPr>
                <a:t>, D., Sharma, D., Clark, J., Prabhakaran, V., &amp; Eisenstein, J. (2021). Learning to Recognize Dialect Features. In K. Toutanova, A. </a:t>
              </a:r>
              <a:r>
                <a:rPr lang="en-US" err="1">
                  <a:solidFill>
                    <a:schemeClr val="tx1"/>
                  </a:solidFill>
                  <a:effectLst/>
                </a:rPr>
                <a:t>Rumshisky</a:t>
              </a:r>
              <a:r>
                <a:rPr lang="en-US">
                  <a:solidFill>
                    <a:schemeClr val="tx1"/>
                  </a:solidFill>
                  <a:effectLst/>
                </a:rPr>
                <a:t>, L. </a:t>
              </a:r>
              <a:r>
                <a:rPr lang="en-US" err="1">
                  <a:solidFill>
                    <a:schemeClr val="tx1"/>
                  </a:solidFill>
                  <a:effectLst/>
                </a:rPr>
                <a:t>Zettlemoyer</a:t>
              </a:r>
              <a:r>
                <a:rPr lang="en-US">
                  <a:solidFill>
                    <a:schemeClr val="tx1"/>
                  </a:solidFill>
                  <a:effectLst/>
                </a:rPr>
                <a:t>, D. </a:t>
              </a:r>
              <a:r>
                <a:rPr lang="en-US" err="1">
                  <a:solidFill>
                    <a:schemeClr val="tx1"/>
                  </a:solidFill>
                  <a:effectLst/>
                </a:rPr>
                <a:t>Hakkani</a:t>
              </a:r>
              <a:r>
                <a:rPr lang="en-US">
                  <a:solidFill>
                    <a:schemeClr val="tx1"/>
                  </a:solidFill>
                  <a:effectLst/>
                </a:rPr>
                <a:t>-Tur, I. </a:t>
              </a:r>
              <a:r>
                <a:rPr lang="en-US" err="1">
                  <a:solidFill>
                    <a:schemeClr val="tx1"/>
                  </a:solidFill>
                  <a:effectLst/>
                </a:rPr>
                <a:t>Beltagy</a:t>
              </a:r>
              <a:r>
                <a:rPr lang="en-US">
                  <a:solidFill>
                    <a:schemeClr val="tx1"/>
                  </a:solidFill>
                  <a:effectLst/>
                </a:rPr>
                <a:t>, S. </a:t>
              </a:r>
              <a:r>
                <a:rPr lang="en-US" err="1">
                  <a:solidFill>
                    <a:schemeClr val="tx1"/>
                  </a:solidFill>
                  <a:effectLst/>
                </a:rPr>
                <a:t>Bethard</a:t>
              </a:r>
              <a:r>
                <a:rPr lang="en-US">
                  <a:solidFill>
                    <a:schemeClr val="tx1"/>
                  </a:solidFill>
                  <a:effectLst/>
                </a:rPr>
                <a:t>, R. </a:t>
              </a:r>
              <a:r>
                <a:rPr lang="en-US" err="1">
                  <a:solidFill>
                    <a:schemeClr val="tx1"/>
                  </a:solidFill>
                  <a:effectLst/>
                </a:rPr>
                <a:t>Cotterell</a:t>
              </a:r>
              <a:r>
                <a:rPr lang="en-US">
                  <a:solidFill>
                    <a:schemeClr val="tx1"/>
                  </a:solidFill>
                  <a:effectLst/>
                </a:rPr>
                <a:t>, T. Chakraborty, &amp; Y. Zhou (Eds.), </a:t>
              </a:r>
              <a:r>
                <a:rPr lang="en-US" i="1">
                  <a:solidFill>
                    <a:schemeClr val="tx1"/>
                  </a:solidFill>
                  <a:effectLst/>
                </a:rPr>
                <a:t>Proceedings of the 2021 Conference of the North American Chapter of the Association for Computational Linguistics: Human Language Technologies</a:t>
              </a:r>
              <a:r>
                <a:rPr lang="en-US">
                  <a:solidFill>
                    <a:schemeClr val="tx1"/>
                  </a:solidFill>
                  <a:effectLst/>
                </a:rPr>
                <a:t> (pp. 2315–2338). Association for Computational Linguistics. https://doi.org/10.18653/v1/2021.naacl-main.184</a:t>
              </a:r>
            </a:p>
            <a:p>
              <a:r>
                <a:rPr lang="en-US" err="1">
                  <a:solidFill>
                    <a:schemeClr val="tx1"/>
                  </a:solidFill>
                  <a:effectLst/>
                </a:rPr>
                <a:t>Fasold</a:t>
              </a:r>
              <a:r>
                <a:rPr lang="en-US">
                  <a:solidFill>
                    <a:schemeClr val="tx1"/>
                  </a:solidFill>
                  <a:effectLst/>
                </a:rPr>
                <a:t>, R. W. (1969). Tense and the Form Be in Black English. </a:t>
              </a:r>
              <a:r>
                <a:rPr lang="en-US" i="1">
                  <a:solidFill>
                    <a:schemeClr val="tx1"/>
                  </a:solidFill>
                  <a:effectLst/>
                </a:rPr>
                <a:t>Language</a:t>
              </a:r>
              <a:r>
                <a:rPr lang="en-US">
                  <a:solidFill>
                    <a:schemeClr val="tx1"/>
                  </a:solidFill>
                  <a:effectLst/>
                </a:rPr>
                <a:t>, </a:t>
              </a:r>
              <a:r>
                <a:rPr lang="en-US" i="1">
                  <a:solidFill>
                    <a:schemeClr val="tx1"/>
                  </a:solidFill>
                  <a:effectLst/>
                </a:rPr>
                <a:t>45</a:t>
              </a:r>
              <a:r>
                <a:rPr lang="en-US">
                  <a:solidFill>
                    <a:schemeClr val="tx1"/>
                  </a:solidFill>
                  <a:effectLst/>
                </a:rPr>
                <a:t>(4), 763–776. https://doi.org/10.2307/412334</a:t>
              </a:r>
            </a:p>
            <a:p>
              <a:r>
                <a:rPr lang="en-US">
                  <a:solidFill>
                    <a:schemeClr val="tx1"/>
                  </a:solidFill>
                  <a:effectLst/>
                </a:rPr>
                <a:t>Green, L. J. (2002). </a:t>
              </a:r>
              <a:r>
                <a:rPr lang="en-US" i="1">
                  <a:solidFill>
                    <a:schemeClr val="tx1"/>
                  </a:solidFill>
                  <a:effectLst/>
                </a:rPr>
                <a:t>African American English: A linguistic introduction</a:t>
              </a:r>
              <a:r>
                <a:rPr lang="en-US">
                  <a:solidFill>
                    <a:schemeClr val="tx1"/>
                  </a:solidFill>
                  <a:effectLst/>
                </a:rPr>
                <a:t>.</a:t>
              </a:r>
            </a:p>
            <a:p>
              <a:r>
                <a:rPr lang="en-US" err="1">
                  <a:solidFill>
                    <a:schemeClr val="tx1"/>
                  </a:solidFill>
                  <a:effectLst/>
                </a:rPr>
                <a:t>Magueresse</a:t>
              </a:r>
              <a:r>
                <a:rPr lang="en-US">
                  <a:solidFill>
                    <a:schemeClr val="tx1"/>
                  </a:solidFill>
                  <a:effectLst/>
                </a:rPr>
                <a:t>, A., Carles, V., &amp; </a:t>
              </a:r>
              <a:r>
                <a:rPr lang="en-US" err="1">
                  <a:solidFill>
                    <a:schemeClr val="tx1"/>
                  </a:solidFill>
                  <a:effectLst/>
                </a:rPr>
                <a:t>Heetderks</a:t>
              </a:r>
              <a:r>
                <a:rPr lang="en-US">
                  <a:solidFill>
                    <a:schemeClr val="tx1"/>
                  </a:solidFill>
                  <a:effectLst/>
                </a:rPr>
                <a:t>, E. (2020). </a:t>
              </a:r>
              <a:r>
                <a:rPr lang="en-US" i="1">
                  <a:solidFill>
                    <a:schemeClr val="tx1"/>
                  </a:solidFill>
                  <a:effectLst/>
                </a:rPr>
                <a:t>Low-resource Languages: A Review of Past Work and Future Challenges</a:t>
              </a:r>
              <a:r>
                <a:rPr lang="en-US">
                  <a:solidFill>
                    <a:schemeClr val="tx1"/>
                  </a:solidFill>
                  <a:effectLst/>
                </a:rPr>
                <a:t> (arXiv:2006.07264). </a:t>
              </a:r>
              <a:r>
                <a:rPr lang="en-US" err="1">
                  <a:solidFill>
                    <a:schemeClr val="tx1"/>
                  </a:solidFill>
                  <a:effectLst/>
                </a:rPr>
                <a:t>arXiv</a:t>
              </a:r>
              <a:r>
                <a:rPr lang="en-US">
                  <a:solidFill>
                    <a:schemeClr val="tx1"/>
                  </a:solidFill>
                  <a:effectLst/>
                </a:rPr>
                <a:t>. http://arxiv.org/abs/2006.07264</a:t>
              </a:r>
            </a:p>
            <a:p>
              <a:r>
                <a:rPr lang="en-US" err="1">
                  <a:solidFill>
                    <a:schemeClr val="tx1"/>
                  </a:solidFill>
                  <a:effectLst/>
                </a:rPr>
                <a:t>Masis</a:t>
              </a:r>
              <a:r>
                <a:rPr lang="en-US">
                  <a:solidFill>
                    <a:schemeClr val="tx1"/>
                  </a:solidFill>
                  <a:effectLst/>
                </a:rPr>
                <a:t>, T., Neal, A., Green, L., &amp; O’Connor, B. (2022). Corpus-Guided Contrast Sets for Morphosyntactic Feature Detection in Low-Resource English Varieties. </a:t>
              </a:r>
              <a:r>
                <a:rPr lang="en-US" i="1">
                  <a:solidFill>
                    <a:schemeClr val="tx1"/>
                  </a:solidFill>
                  <a:effectLst/>
                </a:rPr>
                <a:t>Proceedings of the First Workshop on NLP Applications to Field Linguistics</a:t>
              </a:r>
              <a:r>
                <a:rPr lang="en-US">
                  <a:solidFill>
                    <a:schemeClr val="tx1"/>
                  </a:solidFill>
                  <a:effectLst/>
                </a:rPr>
                <a:t>, 11–25. https://aclanthology.org/2022.fieldmatters-1.2</a:t>
              </a:r>
            </a:p>
          </p:txBody>
        </p:sp>
        <p:sp>
          <p:nvSpPr>
            <p:cNvPr id="14" name="Rectangle 13">
              <a:extLst>
                <a:ext uri="{FF2B5EF4-FFF2-40B4-BE49-F238E27FC236}">
                  <a16:creationId xmlns:a16="http://schemas.microsoft.com/office/drawing/2014/main" id="{CC1CFAC6-9726-0995-1DAF-171BFD17EC45}"/>
                </a:ext>
              </a:extLst>
            </p:cNvPr>
            <p:cNvSpPr/>
            <p:nvPr/>
          </p:nvSpPr>
          <p:spPr>
            <a:xfrm>
              <a:off x="1983390" y="6048125"/>
              <a:ext cx="8368686" cy="97225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REFERENCES</a:t>
              </a:r>
            </a:p>
          </p:txBody>
        </p:sp>
      </p:grpSp>
      <p:pic>
        <p:nvPicPr>
          <p:cNvPr id="76" name="Picture 75" descr="A logo with white text&#10;&#10;Description automatically generated">
            <a:extLst>
              <a:ext uri="{FF2B5EF4-FFF2-40B4-BE49-F238E27FC236}">
                <a16:creationId xmlns:a16="http://schemas.microsoft.com/office/drawing/2014/main" id="{AC6D6E28-8739-006C-FF14-2B2416405F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38505" y="309749"/>
            <a:ext cx="4453371" cy="4441682"/>
          </a:xfrm>
          <a:prstGeom prst="rect">
            <a:avLst/>
          </a:prstGeom>
        </p:spPr>
      </p:pic>
      <p:pic>
        <p:nvPicPr>
          <p:cNvPr id="20" name="Picture 19">
            <a:extLst>
              <a:ext uri="{FF2B5EF4-FFF2-40B4-BE49-F238E27FC236}">
                <a16:creationId xmlns:a16="http://schemas.microsoft.com/office/drawing/2014/main" id="{22841812-0FF9-52A8-4755-5F1E9019C05B}"/>
              </a:ext>
            </a:extLst>
          </p:cNvPr>
          <p:cNvPicPr>
            <a:picLocks noChangeAspect="1"/>
          </p:cNvPicPr>
          <p:nvPr/>
        </p:nvPicPr>
        <p:blipFill rotWithShape="1">
          <a:blip r:embed="rId7"/>
          <a:srcRect t="5439"/>
          <a:stretch/>
        </p:blipFill>
        <p:spPr>
          <a:xfrm>
            <a:off x="16088277" y="25806196"/>
            <a:ext cx="11059491" cy="2807136"/>
          </a:xfrm>
          <a:prstGeom prst="rect">
            <a:avLst/>
          </a:prstGeom>
          <a:ln w="12700">
            <a:solidFill>
              <a:schemeClr val="tx1"/>
            </a:solidFill>
          </a:ln>
        </p:spPr>
      </p:pic>
      <p:grpSp>
        <p:nvGrpSpPr>
          <p:cNvPr id="61" name="Group 60">
            <a:extLst>
              <a:ext uri="{FF2B5EF4-FFF2-40B4-BE49-F238E27FC236}">
                <a16:creationId xmlns:a16="http://schemas.microsoft.com/office/drawing/2014/main" id="{DE9B3BDC-255F-8B88-5F68-303ABB38A943}"/>
              </a:ext>
            </a:extLst>
          </p:cNvPr>
          <p:cNvGrpSpPr/>
          <p:nvPr/>
        </p:nvGrpSpPr>
        <p:grpSpPr>
          <a:xfrm>
            <a:off x="16523992" y="20536305"/>
            <a:ext cx="10188061" cy="4162465"/>
            <a:chOff x="1983390" y="6048125"/>
            <a:chExt cx="8368686" cy="4162465"/>
          </a:xfrm>
        </p:grpSpPr>
        <p:sp>
          <p:nvSpPr>
            <p:cNvPr id="62" name="Rectangle 61">
              <a:extLst>
                <a:ext uri="{FF2B5EF4-FFF2-40B4-BE49-F238E27FC236}">
                  <a16:creationId xmlns:a16="http://schemas.microsoft.com/office/drawing/2014/main" id="{228A58A6-A5DD-6638-5F2C-E84C597CA2B0}"/>
                </a:ext>
              </a:extLst>
            </p:cNvPr>
            <p:cNvSpPr/>
            <p:nvPr/>
          </p:nvSpPr>
          <p:spPr>
            <a:xfrm>
              <a:off x="1983390" y="6811646"/>
              <a:ext cx="8368686" cy="339894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a:solidFill>
                    <a:schemeClr val="tx1"/>
                  </a:solidFill>
                </a:rPr>
                <a:t>The baseline Ensemble with only n-grams achieved a weighted average F</a:t>
              </a:r>
              <a:r>
                <a:rPr lang="en-US" sz="2400" baseline="-25000">
                  <a:solidFill>
                    <a:schemeClr val="tx1"/>
                  </a:solidFill>
                </a:rPr>
                <a:t>1</a:t>
              </a:r>
              <a:r>
                <a:rPr lang="en-US" sz="2400">
                  <a:solidFill>
                    <a:schemeClr val="tx1"/>
                  </a:solidFill>
                </a:rPr>
                <a:t>-score of .86 yet only .29 F</a:t>
              </a:r>
              <a:r>
                <a:rPr lang="en-US" sz="2400" baseline="-25000">
                  <a:solidFill>
                    <a:schemeClr val="tx1"/>
                  </a:solidFill>
                </a:rPr>
                <a:t>1</a:t>
              </a:r>
              <a:r>
                <a:rPr lang="en-US" sz="2400">
                  <a:solidFill>
                    <a:schemeClr val="tx1"/>
                  </a:solidFill>
                </a:rPr>
                <a:t>-score for habitual </a:t>
              </a:r>
              <a:r>
                <a:rPr lang="en-US" sz="2400" i="1">
                  <a:solidFill>
                    <a:schemeClr val="tx1"/>
                  </a:solidFill>
                </a:rPr>
                <a:t>be.</a:t>
              </a:r>
            </a:p>
            <a:p>
              <a:pPr marL="342900" indent="-342900">
                <a:buFont typeface="Arial" panose="020B0604020202020204" pitchFamily="34" charset="0"/>
                <a:buChar char="•"/>
              </a:pPr>
              <a:r>
                <a:rPr lang="en-US" sz="2400">
                  <a:solidFill>
                    <a:schemeClr val="tx1"/>
                  </a:solidFill>
                </a:rPr>
                <a:t>Simple Part-of-Speech window achieved a .66 F</a:t>
              </a:r>
              <a:r>
                <a:rPr lang="en-US" sz="2400" baseline="-25000">
                  <a:solidFill>
                    <a:schemeClr val="tx1"/>
                  </a:solidFill>
                </a:rPr>
                <a:t>1</a:t>
              </a:r>
              <a:r>
                <a:rPr lang="en-US" sz="2400">
                  <a:solidFill>
                    <a:schemeClr val="tx1"/>
                  </a:solidFill>
                </a:rPr>
                <a:t>-score on the Ensemble and .74 F</a:t>
              </a:r>
              <a:r>
                <a:rPr lang="en-US" sz="2400" baseline="-25000">
                  <a:solidFill>
                    <a:schemeClr val="tx1"/>
                  </a:solidFill>
                </a:rPr>
                <a:t>1</a:t>
              </a:r>
              <a:r>
                <a:rPr lang="en-US" sz="2400">
                  <a:solidFill>
                    <a:schemeClr val="tx1"/>
                  </a:solidFill>
                </a:rPr>
                <a:t>-score on the Transformer</a:t>
              </a:r>
            </a:p>
            <a:p>
              <a:pPr marL="342900" indent="-342900">
                <a:buFont typeface="Arial" panose="020B0604020202020204" pitchFamily="34" charset="0"/>
                <a:buChar char="•"/>
              </a:pPr>
              <a:r>
                <a:rPr lang="en-US" sz="2400">
                  <a:solidFill>
                    <a:schemeClr val="tx1"/>
                  </a:solidFill>
                </a:rPr>
                <a:t>Combining part-of-speech structure, dependency syntax, and post-hoc rules with simple part-of-speech window achieved the highest classification rate with a 0.83 F</a:t>
              </a:r>
              <a:r>
                <a:rPr lang="en-US" sz="2400" baseline="-25000">
                  <a:solidFill>
                    <a:schemeClr val="tx1"/>
                  </a:solidFill>
                </a:rPr>
                <a:t>1</a:t>
              </a:r>
              <a:r>
                <a:rPr lang="en-US" sz="2400">
                  <a:solidFill>
                    <a:schemeClr val="tx1"/>
                  </a:solidFill>
                </a:rPr>
                <a:t>-score.</a:t>
              </a:r>
            </a:p>
          </p:txBody>
        </p:sp>
        <p:sp>
          <p:nvSpPr>
            <p:cNvPr id="63" name="Rectangle 62">
              <a:extLst>
                <a:ext uri="{FF2B5EF4-FFF2-40B4-BE49-F238E27FC236}">
                  <a16:creationId xmlns:a16="http://schemas.microsoft.com/office/drawing/2014/main" id="{6E080ABB-95F2-4AB8-B7A0-3C473E412EDF}"/>
                </a:ext>
              </a:extLst>
            </p:cNvPr>
            <p:cNvSpPr/>
            <p:nvPr/>
          </p:nvSpPr>
          <p:spPr>
            <a:xfrm>
              <a:off x="1983390" y="6048125"/>
              <a:ext cx="8368686" cy="94750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RESULTS</a:t>
              </a:r>
            </a:p>
          </p:txBody>
        </p:sp>
      </p:grpSp>
      <p:grpSp>
        <p:nvGrpSpPr>
          <p:cNvPr id="37" name="Group 36">
            <a:extLst>
              <a:ext uri="{FF2B5EF4-FFF2-40B4-BE49-F238E27FC236}">
                <a16:creationId xmlns:a16="http://schemas.microsoft.com/office/drawing/2014/main" id="{4F9E05ED-DDB4-418F-C809-66664990F194}"/>
              </a:ext>
            </a:extLst>
          </p:cNvPr>
          <p:cNvGrpSpPr/>
          <p:nvPr/>
        </p:nvGrpSpPr>
        <p:grpSpPr>
          <a:xfrm>
            <a:off x="14804499" y="6473673"/>
            <a:ext cx="13627047" cy="7153746"/>
            <a:chOff x="14845380" y="6214174"/>
            <a:chExt cx="15225523" cy="5251206"/>
          </a:xfrm>
          <a:solidFill>
            <a:schemeClr val="accent2">
              <a:lumMod val="75000"/>
            </a:schemeClr>
          </a:solidFill>
        </p:grpSpPr>
        <p:sp>
          <p:nvSpPr>
            <p:cNvPr id="9" name="Rectangle: Rounded Corners 8">
              <a:extLst>
                <a:ext uri="{FF2B5EF4-FFF2-40B4-BE49-F238E27FC236}">
                  <a16:creationId xmlns:a16="http://schemas.microsoft.com/office/drawing/2014/main" id="{C36FB2A7-6F0C-FE48-0779-07B01F1D3718}"/>
                </a:ext>
              </a:extLst>
            </p:cNvPr>
            <p:cNvSpPr/>
            <p:nvPr/>
          </p:nvSpPr>
          <p:spPr>
            <a:xfrm>
              <a:off x="14845380" y="6214174"/>
              <a:ext cx="4857221" cy="250368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rPr>
                <a:t>1. Examined linguistic literature for current grammatical descriptions of AAE</a:t>
              </a:r>
            </a:p>
            <a:p>
              <a:pPr algn="ctr"/>
              <a:endParaRPr lang="en-US" sz="2400">
                <a:solidFill>
                  <a:schemeClr val="tx1"/>
                </a:solidFill>
              </a:endParaRPr>
            </a:p>
          </p:txBody>
        </p:sp>
        <p:sp>
          <p:nvSpPr>
            <p:cNvPr id="19" name="Rectangle: Rounded Corners 18">
              <a:extLst>
                <a:ext uri="{FF2B5EF4-FFF2-40B4-BE49-F238E27FC236}">
                  <a16:creationId xmlns:a16="http://schemas.microsoft.com/office/drawing/2014/main" id="{9D0BC613-6D06-F2EC-96DA-C07AADD061BD}"/>
                </a:ext>
              </a:extLst>
            </p:cNvPr>
            <p:cNvSpPr/>
            <p:nvPr/>
          </p:nvSpPr>
          <p:spPr>
            <a:xfrm>
              <a:off x="20029532" y="6249884"/>
              <a:ext cx="4857221" cy="250368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rPr>
                <a:t>2. Analyzed 250 parsed sample sentences to determine common patterns in the syntax of both habitual and non-habitual </a:t>
              </a:r>
              <a:r>
                <a:rPr lang="en-US" sz="2400" i="1">
                  <a:solidFill>
                    <a:schemeClr val="tx1"/>
                  </a:solidFill>
                </a:rPr>
                <a:t>be</a:t>
              </a:r>
              <a:r>
                <a:rPr lang="en-US" sz="2400">
                  <a:solidFill>
                    <a:schemeClr val="tx1"/>
                  </a:solidFill>
                </a:rPr>
                <a:t>.</a:t>
              </a:r>
            </a:p>
            <a:p>
              <a:pPr algn="ctr"/>
              <a:endParaRPr lang="en-US" sz="2400">
                <a:solidFill>
                  <a:schemeClr val="tx1"/>
                </a:solidFill>
              </a:endParaRPr>
            </a:p>
          </p:txBody>
        </p:sp>
        <p:sp>
          <p:nvSpPr>
            <p:cNvPr id="21" name="Rectangle: Rounded Corners 20">
              <a:extLst>
                <a:ext uri="{FF2B5EF4-FFF2-40B4-BE49-F238E27FC236}">
                  <a16:creationId xmlns:a16="http://schemas.microsoft.com/office/drawing/2014/main" id="{70542FF5-CDC7-E46F-6DB8-55139878B5BE}"/>
                </a:ext>
              </a:extLst>
            </p:cNvPr>
            <p:cNvSpPr/>
            <p:nvPr/>
          </p:nvSpPr>
          <p:spPr>
            <a:xfrm>
              <a:off x="25213682" y="6249884"/>
              <a:ext cx="4857221" cy="250368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rPr>
                <a:t>3. Translated patterns into Boolean rules that act as the input for classification models</a:t>
              </a:r>
            </a:p>
          </p:txBody>
        </p:sp>
        <p:sp>
          <p:nvSpPr>
            <p:cNvPr id="31" name="Rectangle: Rounded Corners 30">
              <a:extLst>
                <a:ext uri="{FF2B5EF4-FFF2-40B4-BE49-F238E27FC236}">
                  <a16:creationId xmlns:a16="http://schemas.microsoft.com/office/drawing/2014/main" id="{D7746B02-034E-8C36-8138-92476474D411}"/>
                </a:ext>
              </a:extLst>
            </p:cNvPr>
            <p:cNvSpPr/>
            <p:nvPr/>
          </p:nvSpPr>
          <p:spPr>
            <a:xfrm>
              <a:off x="17437456" y="8867017"/>
              <a:ext cx="4857221" cy="250368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rPr>
                <a:t>4. Conducted various experiments to determine the role additional syntactic information plays on classification rate.</a:t>
              </a:r>
            </a:p>
            <a:p>
              <a:pPr algn="ctr"/>
              <a:endParaRPr lang="en-US" sz="2400">
                <a:solidFill>
                  <a:schemeClr val="tx1"/>
                </a:solidFill>
              </a:endParaRPr>
            </a:p>
          </p:txBody>
        </p:sp>
        <p:sp>
          <p:nvSpPr>
            <p:cNvPr id="32" name="Rectangle: Rounded Corners 31">
              <a:extLst>
                <a:ext uri="{FF2B5EF4-FFF2-40B4-BE49-F238E27FC236}">
                  <a16:creationId xmlns:a16="http://schemas.microsoft.com/office/drawing/2014/main" id="{3E7D45A5-594C-D9F9-6E58-4A7834334E60}"/>
                </a:ext>
              </a:extLst>
            </p:cNvPr>
            <p:cNvSpPr/>
            <p:nvPr/>
          </p:nvSpPr>
          <p:spPr>
            <a:xfrm>
              <a:off x="22621608" y="8961699"/>
              <a:ext cx="4857221" cy="250368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rPr>
                <a:t>5. Found classification models informed by AAE's unique syntactic information consistently outperformed those that did not </a:t>
              </a:r>
            </a:p>
          </p:txBody>
        </p:sp>
      </p:grpSp>
      <p:grpSp>
        <p:nvGrpSpPr>
          <p:cNvPr id="81" name="Group 80">
            <a:extLst>
              <a:ext uri="{FF2B5EF4-FFF2-40B4-BE49-F238E27FC236}">
                <a16:creationId xmlns:a16="http://schemas.microsoft.com/office/drawing/2014/main" id="{42ECC98E-880E-308C-3D2E-FCF3CD63743E}"/>
              </a:ext>
            </a:extLst>
          </p:cNvPr>
          <p:cNvGrpSpPr/>
          <p:nvPr/>
        </p:nvGrpSpPr>
        <p:grpSpPr>
          <a:xfrm>
            <a:off x="16523991" y="14791817"/>
            <a:ext cx="10188063" cy="4580090"/>
            <a:chOff x="17673502" y="14567038"/>
            <a:chExt cx="8368687" cy="4580090"/>
          </a:xfrm>
        </p:grpSpPr>
        <p:sp>
          <p:nvSpPr>
            <p:cNvPr id="82" name="Rectangle 81">
              <a:extLst>
                <a:ext uri="{FF2B5EF4-FFF2-40B4-BE49-F238E27FC236}">
                  <a16:creationId xmlns:a16="http://schemas.microsoft.com/office/drawing/2014/main" id="{568D3390-9C0E-1493-F915-935E7F18315D}"/>
                </a:ext>
              </a:extLst>
            </p:cNvPr>
            <p:cNvSpPr/>
            <p:nvPr/>
          </p:nvSpPr>
          <p:spPr>
            <a:xfrm>
              <a:off x="17673502" y="15343473"/>
              <a:ext cx="8368686" cy="380365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a:solidFill>
                    <a:schemeClr val="tx1"/>
                  </a:solidFill>
                </a:rPr>
                <a:t>We conduct several experiments incorporating unique syntactic features of AAE's habitual "be" construction. These experiments evaluate the impact of various linguistic features on habitual be disambiguation, such as part-of-speech patterns, dependency patterns, post-hoc rules, and interaction of patterns. Additionally, we employ data augmentation to address imbalanced training data.</a:t>
              </a:r>
            </a:p>
          </p:txBody>
        </p:sp>
        <p:sp>
          <p:nvSpPr>
            <p:cNvPr id="83" name="Rectangle 82">
              <a:extLst>
                <a:ext uri="{FF2B5EF4-FFF2-40B4-BE49-F238E27FC236}">
                  <a16:creationId xmlns:a16="http://schemas.microsoft.com/office/drawing/2014/main" id="{C3743146-DE8D-A06F-B68E-DDAA4C3475AE}"/>
                </a:ext>
              </a:extLst>
            </p:cNvPr>
            <p:cNvSpPr/>
            <p:nvPr/>
          </p:nvSpPr>
          <p:spPr>
            <a:xfrm>
              <a:off x="17673503" y="14567038"/>
              <a:ext cx="8368686" cy="94750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EXPERIMENTS</a:t>
              </a:r>
            </a:p>
          </p:txBody>
        </p:sp>
      </p:grpSp>
    </p:spTree>
    <p:extLst>
      <p:ext uri="{BB962C8B-B14F-4D97-AF65-F5344CB8AC3E}">
        <p14:creationId xmlns:p14="http://schemas.microsoft.com/office/powerpoint/2010/main" val="838978520"/>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3795</Words>
  <Application>Microsoft Office PowerPoint</Application>
  <PresentationFormat>Custom</PresentationFormat>
  <Paragraphs>211</Paragraphs>
  <Slides>4</Slides>
  <Notes>4</Notes>
  <HiddenSlides>3</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Previlon, Wilermine E.</dc:creator>
  <cp:lastModifiedBy>Moeller, Sarah R.</cp:lastModifiedBy>
  <cp:revision>3</cp:revision>
  <dcterms:created xsi:type="dcterms:W3CDTF">2024-02-11T15:24:31Z</dcterms:created>
  <dcterms:modified xsi:type="dcterms:W3CDTF">2025-02-13T05:14:21Z</dcterms:modified>
</cp:coreProperties>
</file>